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notesSlides/notesSlide1.xml" ContentType="application/vnd.openxmlformats-officedocument.presentationml.notesSlide+xml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3.jpg" ContentType="image/jpeg"/>
  <Override PartName="/ppt/notesSlides/notesSlide2.xml" ContentType="application/vnd.openxmlformats-officedocument.presentationml.notesSlide+xml"/>
  <Override PartName="/ppt/media/image14.jpg" ContentType="image/jpeg"/>
  <Override PartName="/ppt/media/image39.jpg" ContentType="image/jpeg"/>
  <Override PartName="/ppt/media/image41.jpg" ContentType="image/jpeg"/>
  <Override PartName="/ppt/media/image42.jpg" ContentType="image/jpeg"/>
  <Override PartName="/ppt/media/image43.jpg" ContentType="image/jpeg"/>
  <Override PartName="/ppt/media/image4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04" r:id="rId2"/>
    <p:sldId id="306" r:id="rId3"/>
    <p:sldId id="311" r:id="rId4"/>
    <p:sldId id="312" r:id="rId5"/>
    <p:sldId id="305" r:id="rId6"/>
    <p:sldId id="313" r:id="rId7"/>
    <p:sldId id="307" r:id="rId8"/>
    <p:sldId id="264" r:id="rId9"/>
    <p:sldId id="317" r:id="rId10"/>
    <p:sldId id="291" r:id="rId11"/>
    <p:sldId id="265" r:id="rId12"/>
    <p:sldId id="285" r:id="rId13"/>
    <p:sldId id="281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4" r:id="rId28"/>
    <p:sldId id="283" r:id="rId29"/>
    <p:sldId id="320" r:id="rId30"/>
    <p:sldId id="279" r:id="rId31"/>
    <p:sldId id="308" r:id="rId32"/>
    <p:sldId id="321" r:id="rId33"/>
    <p:sldId id="310" r:id="rId34"/>
    <p:sldId id="315" r:id="rId35"/>
    <p:sldId id="314" r:id="rId36"/>
    <p:sldId id="316" r:id="rId37"/>
    <p:sldId id="318" r:id="rId38"/>
    <p:sldId id="319" r:id="rId39"/>
    <p:sldId id="323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0152" autoAdjust="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C0925-6E9A-4EC1-BD81-CFCE5B0B6BF9}" type="datetimeFigureOut">
              <a:rPr lang="de-DE" smtClean="0"/>
              <a:t>24.09.2022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79EEA-6182-4426-81AD-E37BB33661F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465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79EEA-6182-4426-81AD-E37BB33661F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6336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79EEA-6182-4426-81AD-E37BB33661F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63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A3275-F66D-4B3C-BB21-78ED1805A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CC58EB-A154-4775-BAA4-CC8BBF643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39CE82-042C-454A-A2E7-E27390C42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53BD-B9D9-4D0A-A78E-EA6F973E7B76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DC8235-101A-460F-A417-D57A687AC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571CF9-81B7-4A19-9077-4512926FE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0E9-3850-4D25-B2CC-389F88614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62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4B933-B7EC-4777-BD27-B367C2FFF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30829E-2ADE-4DC3-ABF1-88A1DCF9F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80866A-45B7-453A-BF75-C92DB85BD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53BD-B9D9-4D0A-A78E-EA6F973E7B76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68E313-C6B6-454A-ABC7-BE77EB1A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C441FC-3D9F-4382-871B-B2C77F166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0E9-3850-4D25-B2CC-389F88614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0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D6B3AC-338A-4422-90EE-E63CAE09EB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9B0C38-5118-42F4-8E2F-EC0665EA8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5050E6-1BF0-4E29-B9BE-161EA311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53BD-B9D9-4D0A-A78E-EA6F973E7B76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17C3A8-7025-455E-B422-7A2BFA7BB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1C8701-5AB7-4440-9872-C119C0B3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0E9-3850-4D25-B2CC-389F88614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87C01-5936-47D6-A7E5-15864ACAF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7FD3C9-3C07-4732-90DC-A47D894FB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9123C9-8277-48EA-9E9E-31076C45D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53BD-B9D9-4D0A-A78E-EA6F973E7B76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3C6503-C5C8-49F5-941D-C0FC28222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0F36C9-A610-4006-A320-F8046D810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0E9-3850-4D25-B2CC-389F88614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21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99318-A385-435F-99EC-97096DD9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13740-B031-441E-8087-3126DD4FD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179361-AE3E-4145-8BD3-23C668AE8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53BD-B9D9-4D0A-A78E-EA6F973E7B76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22D7B0-633D-47B0-9363-F582C463E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0DBBC3-0098-4BC0-B8E6-71D4E089B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0E9-3850-4D25-B2CC-389F88614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81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FB6DA-0FB7-43AB-AC9A-56FA25B21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90569F-366A-4962-8CE6-EBBD6E58B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6BB6C8-C682-4CAA-B168-A99C34B86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D7560D-94D2-4264-852A-CF41ABF38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53BD-B9D9-4D0A-A78E-EA6F973E7B76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4DEAC7-AE12-4057-90C7-669E2DD86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CBA2F3-8172-4B51-9F0B-B3A750F3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0E9-3850-4D25-B2CC-389F88614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40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7AA2AB-8F26-42A1-9E5F-DA4FA12D5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1B571D-0C1D-4A90-8ADE-6319A4C24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2737BF-C5C2-45AD-8455-23BE302C1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49C934-E5D0-4806-A292-98922FDD6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2CBFFF-A397-412F-9750-A56A50D12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5D20A-B65E-4DF0-AECD-79539EB4F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53BD-B9D9-4D0A-A78E-EA6F973E7B76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85A704-65CA-4385-ABF3-D20C854C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8C84ED-679F-4C82-955A-4DCE4FC59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0E9-3850-4D25-B2CC-389F88614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690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09E6E-6CF7-4714-9195-0940989B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D2EDCE-9028-4B93-8238-5EBFA978A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53BD-B9D9-4D0A-A78E-EA6F973E7B76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A598834-9739-48ED-B28B-70039F2C5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6B7FAA-5782-4EA9-B3E2-81C8B6BC6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0E9-3850-4D25-B2CC-389F88614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07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542536-CEB1-463E-9081-6A8FA3F27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53BD-B9D9-4D0A-A78E-EA6F973E7B76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41AB0BD-81F2-49B8-9C65-A548834C2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D30E32-6104-403D-AB7C-206CE5436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0E9-3850-4D25-B2CC-389F88614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91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F9145-5AAE-4150-8A61-4460A52C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1F6D74-2EBA-4A5A-AEF2-1E9341CFA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7D3A4B-4CF7-4E18-8370-7A023D4E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09E09D-4CE5-4CF3-A8EA-8DD2EC82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53BD-B9D9-4D0A-A78E-EA6F973E7B76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16F36-DE76-44BF-9478-196B6AD9D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D23F74-FB82-49E1-BE42-2738AA914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0E9-3850-4D25-B2CC-389F88614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25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BAC89-2E35-47DF-AB36-C22A1499C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778E9D-4AB5-477B-867D-2645DF0B02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6038DD-E2EA-406D-9E85-9F92DEB9A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6CAEB0-0267-4026-BB3D-6879C570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53BD-B9D9-4D0A-A78E-EA6F973E7B76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3A1AC6-BE1D-45A8-AC5E-BDBF6CD5A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AF40FA-CEF7-4240-899E-DCBA4224F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0E9-3850-4D25-B2CC-389F88614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7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39495-F906-4E5B-9EA0-96F21C6AE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A4F671-3F50-497B-A341-70867F1C5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C8B62F-FA36-4547-80D7-A7711B70D0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853BD-B9D9-4D0A-A78E-EA6F973E7B76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8363E8-10AB-4DF6-8F3E-1F89D17CC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0841FE-65D2-49F3-83BC-05AEEF75D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DD0E9-3850-4D25-B2CC-389F88614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86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281" y="4325256"/>
            <a:ext cx="10613461" cy="1249615"/>
          </a:xfrm>
        </p:spPr>
        <p:txBody>
          <a:bodyPr>
            <a:normAutofit fontScale="90000"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Komorb</a:t>
            </a:r>
            <a:r>
              <a:rPr lang="az-Latn-A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 və çox yaşlı xəstələrdə qulaqcıq fibrilyasiyası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43976" y="5574872"/>
            <a:ext cx="4948024" cy="1040301"/>
          </a:xfrm>
        </p:spPr>
        <p:txBody>
          <a:bodyPr>
            <a:normAutofit/>
          </a:bodyPr>
          <a:lstStyle/>
          <a:p>
            <a:r>
              <a:rPr lang="az-Latn-A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Oqtay Musayev 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" y="0"/>
            <a:ext cx="5280019" cy="31340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87283"/>
            <a:ext cx="5101590" cy="364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5335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55429-97F1-4C10-BD19-B4699CE7B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8921"/>
            <a:ext cx="10515600" cy="628788"/>
          </a:xfrm>
        </p:spPr>
        <p:txBody>
          <a:bodyPr>
            <a:noAutofit/>
          </a:bodyPr>
          <a:lstStyle/>
          <a:p>
            <a:r>
              <a:rPr lang="az-Latn-AZ" sz="3600" b="1" dirty="0">
                <a:latin typeface="+mn-lt"/>
                <a:cs typeface="Times New Roman" panose="02020603050405020304" pitchFamily="18" charset="0"/>
              </a:rPr>
              <a:t>Yaşlılarda qanaxma riskini artıran amillər</a:t>
            </a:r>
            <a:br>
              <a:rPr lang="en-US" sz="3600" b="1" dirty="0">
                <a:latin typeface="+mn-lt"/>
                <a:cs typeface="Times New Roman" panose="02020603050405020304" pitchFamily="18" charset="0"/>
              </a:rPr>
            </a:br>
            <a:endParaRPr lang="ru-RU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16D0CC-D3AB-45EF-81F2-44A41223A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061"/>
            <a:ext cx="10515600" cy="5724939"/>
          </a:xfrm>
        </p:spPr>
        <p:txBody>
          <a:bodyPr>
            <a:normAutofit fontScale="70000" lnSpcReduction="20000"/>
          </a:bodyPr>
          <a:lstStyle/>
          <a:p>
            <a:r>
              <a:rPr lang="az-Lat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Antikoaqulyasiyanın təsirinə qarşı həssaslığın artması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Lat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vitamini qəbulunun azlığı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Lat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Qanaxma riskini artıran və ya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az-Lat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arfarin mübadiləsinə təsir edən bir çox dərmanın eyni vaxtda istifadəsi</a:t>
            </a:r>
          </a:p>
          <a:p>
            <a:r>
              <a:rPr lang="az-Latn-AZ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Qanaxma riskini artıran komorbid xəstəliklər</a:t>
            </a:r>
            <a:endParaRPr lang="az-Latn-A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Lat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Divertikuloz</a:t>
            </a:r>
          </a:p>
          <a:p>
            <a:r>
              <a:rPr lang="az-Lat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Nəzarətsiz HTN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Lat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Onkoloji xəstəliklər</a:t>
            </a:r>
          </a:p>
          <a:p>
            <a:r>
              <a:rPr lang="az-Lat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Trombositopeniya</a:t>
            </a:r>
          </a:p>
          <a:p>
            <a:r>
              <a:rPr lang="az-Lat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Koqnitiv pozğunluq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Lat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Funksional pozğunluq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Lat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Travma riskləri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Lat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Xəstənin monitorinqi ilə bağlı problemlər (məsələn, uzaq ərazilər, çətin nəqliyyat)</a:t>
            </a:r>
          </a:p>
          <a:p>
            <a:r>
              <a:rPr lang="az-Lat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GİS qanaxma anamnezi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Lat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Beyin qanamaları (amiloid angiopatiya, yüksək təzyiq)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Lat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Həddindən artıq antikoaqulyasiya (İNR gt4)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016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9E6F2-15E7-4AD6-A0FD-BDD25540C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982"/>
            <a:ext cx="10515600" cy="737961"/>
          </a:xfrm>
        </p:spPr>
        <p:txBody>
          <a:bodyPr/>
          <a:lstStyle/>
          <a:p>
            <a:r>
              <a:rPr lang="az-Latn-AZ" b="1">
                <a:latin typeface="Times New Roman" panose="02020603050405020304" pitchFamily="18" charset="0"/>
                <a:cs typeface="Times New Roman" panose="02020603050405020304" pitchFamily="18" charset="0"/>
              </a:rPr>
              <a:t>Yaşlı xəstələrdə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az-Latn-AZ" b="1">
                <a:latin typeface="Times New Roman" panose="02020603050405020304" pitchFamily="18" charset="0"/>
                <a:cs typeface="Times New Roman" panose="02020603050405020304" pitchFamily="18" charset="0"/>
              </a:rPr>
              <a:t>arfarin dozaları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1386CC1-CB96-4D08-889B-68FEC169A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0" t="39667" r="20586" b="8605"/>
          <a:stretch/>
        </p:blipFill>
        <p:spPr>
          <a:xfrm>
            <a:off x="1125802" y="972457"/>
            <a:ext cx="9077741" cy="4760879"/>
          </a:xfrm>
        </p:spPr>
      </p:pic>
    </p:spTree>
    <p:extLst>
      <p:ext uri="{BB962C8B-B14F-4D97-AF65-F5344CB8AC3E}">
        <p14:creationId xmlns:p14="http://schemas.microsoft.com/office/powerpoint/2010/main" val="304247562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68CBF92-2036-4D56-A29A-66A347788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1" y="410817"/>
            <a:ext cx="10515600" cy="6158796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Yaşlılarda (</a:t>
            </a:r>
            <a:r>
              <a:rPr lang="en-US" dirty="0" err="1">
                <a:cs typeface="Times New Roman" panose="02020603050405020304" pitchFamily="18" charset="0"/>
              </a:rPr>
              <a:t>yaş</a:t>
            </a:r>
            <a:r>
              <a:rPr lang="en-US" dirty="0">
                <a:cs typeface="Times New Roman" panose="02020603050405020304" pitchFamily="18" charset="0"/>
              </a:rPr>
              <a:t> ≥75 </a:t>
            </a:r>
            <a:r>
              <a:rPr lang="en-US" dirty="0" err="1">
                <a:cs typeface="Times New Roman" panose="02020603050405020304" pitchFamily="18" charset="0"/>
              </a:rPr>
              <a:t>yaş</a:t>
            </a:r>
            <a:r>
              <a:rPr lang="en-US" dirty="0">
                <a:cs typeface="Times New Roman" panose="02020603050405020304" pitchFamily="18" charset="0"/>
              </a:rPr>
              <a:t>) AF </a:t>
            </a:r>
            <a:r>
              <a:rPr lang="en-US" dirty="0" err="1">
                <a:cs typeface="Times New Roman" panose="02020603050405020304" pitchFamily="18" charset="0"/>
              </a:rPr>
              <a:t>xəstələrində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insultun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qarşısının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alınması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yüksək</a:t>
            </a:r>
            <a:r>
              <a:rPr lang="en-US" dirty="0">
                <a:cs typeface="Times New Roman" panose="02020603050405020304" pitchFamily="18" charset="0"/>
              </a:rPr>
              <a:t> insult, </a:t>
            </a:r>
            <a:r>
              <a:rPr lang="en-US" dirty="0" err="1">
                <a:cs typeface="Times New Roman" panose="02020603050405020304" pitchFamily="18" charset="0"/>
              </a:rPr>
              <a:t>sistemik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tromboemboliya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və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qanaxma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riskinə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görə</a:t>
            </a:r>
            <a:r>
              <a:rPr lang="en-US" dirty="0">
                <a:cs typeface="Times New Roman" panose="02020603050405020304" pitchFamily="18" charset="0"/>
              </a:rPr>
              <a:t> problem </a:t>
            </a:r>
            <a:r>
              <a:rPr lang="en-US" dirty="0" err="1">
                <a:cs typeface="Times New Roman" panose="02020603050405020304" pitchFamily="18" charset="0"/>
              </a:rPr>
              <a:t>olaraq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qalır</a:t>
            </a:r>
            <a:r>
              <a:rPr lang="en-US" dirty="0">
                <a:cs typeface="Times New Roman" panose="02020603050405020304" pitchFamily="18" charset="0"/>
              </a:rPr>
              <a:t>. </a:t>
            </a:r>
            <a:endParaRPr lang="az-Latn-AZ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NOAC-</a:t>
            </a:r>
            <a:r>
              <a:rPr lang="en-US" dirty="0" err="1">
                <a:cs typeface="Times New Roman" panose="02020603050405020304" pitchFamily="18" charset="0"/>
              </a:rPr>
              <a:t>lərin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bir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sıra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mühüm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üstünlüklərinə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baxmayaraq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err="1">
                <a:cs typeface="Times New Roman" panose="02020603050405020304" pitchFamily="18" charset="0"/>
              </a:rPr>
              <a:t>onun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çoxsaylı</a:t>
            </a:r>
            <a:r>
              <a:rPr lang="en-US" dirty="0">
                <a:cs typeface="Times New Roman" panose="02020603050405020304" pitchFamily="18" charset="0"/>
              </a:rPr>
              <a:t> əlavə </a:t>
            </a:r>
            <a:r>
              <a:rPr lang="en-US" dirty="0" err="1">
                <a:cs typeface="Times New Roman" panose="02020603050405020304" pitchFamily="18" charset="0"/>
              </a:rPr>
              <a:t>xəstəlikləri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olan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yaşlı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xəstələrdə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istifadəsi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məhduddur</a:t>
            </a:r>
            <a:r>
              <a:rPr lang="az-Latn-AZ" dirty="0">
                <a:cs typeface="Times New Roman" panose="02020603050405020304" pitchFamily="18" charset="0"/>
              </a:rPr>
              <a:t>.</a:t>
            </a:r>
            <a:r>
              <a:rPr lang="en-US" dirty="0">
                <a:cs typeface="Times New Roman" panose="02020603050405020304" pitchFamily="18" charset="0"/>
              </a:rPr>
              <a:t> </a:t>
            </a:r>
            <a:endParaRPr lang="az-Latn-AZ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 err="1">
                <a:cs typeface="Times New Roman" panose="02020603050405020304" pitchFamily="18" charset="0"/>
              </a:rPr>
              <a:t>Yaşlı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zəif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xəstədə</a:t>
            </a:r>
            <a:r>
              <a:rPr lang="en-US" dirty="0">
                <a:cs typeface="Times New Roman" panose="02020603050405020304" pitchFamily="18" charset="0"/>
              </a:rPr>
              <a:t> OAK </a:t>
            </a:r>
            <a:r>
              <a:rPr lang="en-US" dirty="0" err="1">
                <a:cs typeface="Times New Roman" panose="02020603050405020304" pitchFamily="18" charset="0"/>
              </a:rPr>
              <a:t>terapiyasını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nəzərdən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keçirməzdən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əvvəl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risklər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və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faydalar</a:t>
            </a:r>
            <a:r>
              <a:rPr lang="en-US" dirty="0">
                <a:cs typeface="Times New Roman" panose="02020603050405020304" pitchFamily="18" charset="0"/>
              </a:rPr>
              <a:t>, insult </a:t>
            </a:r>
            <a:r>
              <a:rPr lang="en-US" dirty="0" err="1">
                <a:cs typeface="Times New Roman" panose="02020603050405020304" pitchFamily="18" charset="0"/>
              </a:rPr>
              <a:t>riski</a:t>
            </a:r>
            <a:r>
              <a:rPr lang="en-US" dirty="0">
                <a:cs typeface="Times New Roman" panose="02020603050405020304" pitchFamily="18" charset="0"/>
              </a:rPr>
              <a:t> (CHA2DS2-VASc </a:t>
            </a:r>
            <a:r>
              <a:rPr lang="en-US" dirty="0" err="1">
                <a:cs typeface="Times New Roman" panose="02020603050405020304" pitchFamily="18" charset="0"/>
              </a:rPr>
              <a:t>hesabı</a:t>
            </a:r>
            <a:r>
              <a:rPr lang="en-US" dirty="0">
                <a:cs typeface="Times New Roman" panose="02020603050405020304" pitchFamily="18" charset="0"/>
              </a:rPr>
              <a:t>), </a:t>
            </a:r>
            <a:r>
              <a:rPr lang="en-US" dirty="0" err="1">
                <a:cs typeface="Times New Roman" panose="02020603050405020304" pitchFamily="18" charset="0"/>
              </a:rPr>
              <a:t>ilkin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böyrək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funksiyası</a:t>
            </a:r>
            <a:r>
              <a:rPr lang="en-US" dirty="0">
                <a:cs typeface="Times New Roman" panose="02020603050405020304" pitchFamily="18" charset="0"/>
              </a:rPr>
              <a:t> (</a:t>
            </a:r>
            <a:r>
              <a:rPr lang="en-US" dirty="0" err="1">
                <a:cs typeface="Times New Roman" panose="02020603050405020304" pitchFamily="18" charset="0"/>
              </a:rPr>
              <a:t>CrCl</a:t>
            </a:r>
            <a:r>
              <a:rPr lang="en-US" dirty="0">
                <a:cs typeface="Times New Roman" panose="02020603050405020304" pitchFamily="18" charset="0"/>
              </a:rPr>
              <a:t>), </a:t>
            </a:r>
            <a:r>
              <a:rPr lang="en-US" dirty="0" err="1">
                <a:cs typeface="Times New Roman" panose="02020603050405020304" pitchFamily="18" charset="0"/>
              </a:rPr>
              <a:t>koqnitiv</a:t>
            </a:r>
            <a:r>
              <a:rPr lang="en-US" dirty="0">
                <a:cs typeface="Times New Roman" panose="02020603050405020304" pitchFamily="18" charset="0"/>
              </a:rPr>
              <a:t> status (MMSE), </a:t>
            </a:r>
            <a:r>
              <a:rPr lang="en-US" dirty="0" err="1">
                <a:cs typeface="Times New Roman" panose="02020603050405020304" pitchFamily="18" charset="0"/>
              </a:rPr>
              <a:t>fiziki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aktivlik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statusu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b="0" i="0" dirty="0">
                <a:solidFill>
                  <a:srgbClr val="212121"/>
                </a:solidFill>
                <a:effectLst/>
                <a:cs typeface="Times New Roman" panose="02020603050405020304" pitchFamily="18" charset="0"/>
              </a:rPr>
              <a:t>(Activities of Daily Living) </a:t>
            </a:r>
            <a:r>
              <a:rPr lang="en-US" dirty="0" err="1">
                <a:cs typeface="Times New Roman" panose="02020603050405020304" pitchFamily="18" charset="0"/>
              </a:rPr>
              <a:t>və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hospitalizasiya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riski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b="0" i="0" dirty="0">
                <a:solidFill>
                  <a:srgbClr val="212121"/>
                </a:solidFill>
                <a:effectLst/>
                <a:cs typeface="Times New Roman" panose="02020603050405020304" pitchFamily="18" charset="0"/>
              </a:rPr>
              <a:t>(Identification of Seniors at Risk score)</a:t>
            </a:r>
            <a:r>
              <a:rPr lang="az-Latn-AZ" b="0" i="0" dirty="0">
                <a:solidFill>
                  <a:srgbClr val="212121"/>
                </a:solidFill>
                <a:effectLst/>
                <a:cs typeface="Times New Roman" panose="02020603050405020304" pitchFamily="18" charset="0"/>
              </a:rPr>
              <a:t>, </a:t>
            </a:r>
            <a:r>
              <a:rPr lang="en-US" dirty="0" err="1">
                <a:cs typeface="Times New Roman" panose="02020603050405020304" pitchFamily="18" charset="0"/>
              </a:rPr>
              <a:t>polifarmasiya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err="1">
                <a:cs typeface="Times New Roman" panose="02020603050405020304" pitchFamily="18" charset="0"/>
              </a:rPr>
              <a:t>bədən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çəkisi</a:t>
            </a:r>
            <a:r>
              <a:rPr lang="en-US" dirty="0">
                <a:cs typeface="Times New Roman" panose="02020603050405020304" pitchFamily="18" charset="0"/>
              </a:rPr>
              <a:t>/</a:t>
            </a:r>
            <a:r>
              <a:rPr lang="en-US" dirty="0" err="1">
                <a:cs typeface="Times New Roman" panose="02020603050405020304" pitchFamily="18" charset="0"/>
              </a:rPr>
              <a:t>bədən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kütləsi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indeksi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err="1">
                <a:cs typeface="Times New Roman" panose="02020603050405020304" pitchFamily="18" charset="0"/>
              </a:rPr>
              <a:t>qidalanma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vəziyyətinin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qiymətləndirilməsi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və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az-Latn-AZ" dirty="0">
                <a:cs typeface="Times New Roman" panose="02020603050405020304" pitchFamily="18" charset="0"/>
              </a:rPr>
              <a:t>yaşam proqnozu </a:t>
            </a:r>
            <a:r>
              <a:rPr lang="en-US" b="0" i="0" dirty="0">
                <a:solidFill>
                  <a:srgbClr val="212121"/>
                </a:solidFill>
                <a:effectLst/>
                <a:cs typeface="Times New Roman" panose="02020603050405020304" pitchFamily="18" charset="0"/>
              </a:rPr>
              <a:t>(multidimensional prognostic index) </a:t>
            </a:r>
            <a:r>
              <a:rPr lang="en-US" dirty="0" err="1">
                <a:cs typeface="Times New Roman" panose="02020603050405020304" pitchFamily="18" charset="0"/>
              </a:rPr>
              <a:t>müəyyən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edilməlidir</a:t>
            </a:r>
            <a:r>
              <a:rPr lang="en-US" dirty="0">
                <a:cs typeface="Times New Roman" panose="02020603050405020304" pitchFamily="18" charset="0"/>
              </a:rPr>
              <a:t>.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68275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D4DB2-D055-4686-9499-8CABD2ED9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066" y="92765"/>
            <a:ext cx="8917860" cy="816045"/>
          </a:xfrm>
        </p:spPr>
        <p:txBody>
          <a:bodyPr>
            <a:normAutofit/>
          </a:bodyPr>
          <a:lstStyle/>
          <a:p>
            <a:r>
              <a:rPr lang="az-Latn-AZ" sz="3600" b="1" dirty="0">
                <a:latin typeface="+mn-lt"/>
                <a:cs typeface="Times New Roman" panose="02020603050405020304" pitchFamily="18" charset="0"/>
              </a:rPr>
              <a:t>YOAK</a:t>
            </a:r>
            <a:r>
              <a:rPr lang="en-US" sz="3600" b="1" dirty="0">
                <a:latin typeface="+mn-lt"/>
                <a:cs typeface="Times New Roman" panose="02020603050405020304" pitchFamily="18" charset="0"/>
              </a:rPr>
              <a:t>-l</a:t>
            </a:r>
            <a:r>
              <a:rPr lang="az-Latn-AZ" sz="3600" b="1" dirty="0">
                <a:latin typeface="+mn-lt"/>
                <a:cs typeface="Times New Roman" panose="02020603050405020304" pitchFamily="18" charset="0"/>
              </a:rPr>
              <a:t>a</a:t>
            </a:r>
            <a:r>
              <a:rPr lang="en-US" sz="3600" b="1" dirty="0">
                <a:latin typeface="+mn-lt"/>
                <a:cs typeface="Times New Roman" panose="02020603050405020304" pitchFamily="18" charset="0"/>
              </a:rPr>
              <a:t>r</a:t>
            </a:r>
            <a:r>
              <a:rPr lang="az-Latn-AZ" sz="3600" b="1" dirty="0">
                <a:latin typeface="+mn-lt"/>
                <a:cs typeface="Times New Roman" panose="02020603050405020304" pitchFamily="18" charset="0"/>
              </a:rPr>
              <a:t>ı</a:t>
            </a:r>
            <a:r>
              <a:rPr lang="en-US" sz="3600" b="1" dirty="0">
                <a:latin typeface="+mn-lt"/>
                <a:cs typeface="Times New Roman" panose="02020603050405020304" pitchFamily="18" charset="0"/>
              </a:rPr>
              <a:t>n </a:t>
            </a:r>
            <a:r>
              <a:rPr lang="en-US" sz="3600" b="1" dirty="0" err="1">
                <a:latin typeface="+mn-lt"/>
                <a:cs typeface="Times New Roman" panose="02020603050405020304" pitchFamily="18" charset="0"/>
              </a:rPr>
              <a:t>əsas</a:t>
            </a:r>
            <a:r>
              <a:rPr 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n-lt"/>
                <a:cs typeface="Times New Roman" panose="02020603050405020304" pitchFamily="18" charset="0"/>
              </a:rPr>
              <a:t>farmakoloji</a:t>
            </a:r>
            <a:r>
              <a:rPr 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n-lt"/>
                <a:cs typeface="Times New Roman" panose="02020603050405020304" pitchFamily="18" charset="0"/>
              </a:rPr>
              <a:t>xüsusiyyətləri</a:t>
            </a:r>
            <a:endParaRPr lang="ru-RU" sz="36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552" y="908810"/>
            <a:ext cx="9386888" cy="579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8970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A8622-4A55-4B90-893F-00E7C6565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2" y="1"/>
            <a:ext cx="10515600" cy="874642"/>
          </a:xfrm>
        </p:spPr>
        <p:txBody>
          <a:bodyPr/>
          <a:lstStyle/>
          <a:p>
            <a:r>
              <a:rPr lang="az-Latn-AZ" b="1" dirty="0">
                <a:latin typeface="+mn-lt"/>
                <a:cs typeface="Times New Roman" panose="02020603050405020304" pitchFamily="18" charset="0"/>
              </a:rPr>
              <a:t>YOAK-lar ilə əsas tədqiqatlar</a:t>
            </a:r>
            <a:endParaRPr lang="ru-RU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C31F1FF1-23E3-4F43-B2BC-87C8B0FDD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" t="17043" r="4511" b="5767"/>
          <a:stretch/>
        </p:blipFill>
        <p:spPr>
          <a:xfrm>
            <a:off x="0" y="874642"/>
            <a:ext cx="12191999" cy="5983357"/>
          </a:xfrm>
        </p:spPr>
      </p:pic>
    </p:spTree>
    <p:extLst>
      <p:ext uri="{BB962C8B-B14F-4D97-AF65-F5344CB8AC3E}">
        <p14:creationId xmlns:p14="http://schemas.microsoft.com/office/powerpoint/2010/main" val="110636363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C86B9-705D-4D95-A273-4521D106B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0B75F6-D4C7-4CE3-9DA0-700921A7A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" t="15228" r="4794" b="23252"/>
          <a:stretch/>
        </p:blipFill>
        <p:spPr>
          <a:xfrm>
            <a:off x="0" y="0"/>
            <a:ext cx="12192000" cy="398890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DB24B9-5863-41E5-A00C-03F4A13DE3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" t="24786" r="5101" b="30511"/>
          <a:stretch/>
        </p:blipFill>
        <p:spPr>
          <a:xfrm>
            <a:off x="0" y="3988904"/>
            <a:ext cx="12192000" cy="286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3722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6D915-37B8-4BF5-A678-F762692B4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1" y="-125205"/>
            <a:ext cx="10515600" cy="1325563"/>
          </a:xfrm>
        </p:spPr>
        <p:txBody>
          <a:bodyPr/>
          <a:lstStyle/>
          <a:p>
            <a:r>
              <a:rPr lang="az-Latn-AZ" b="1" dirty="0">
                <a:latin typeface="+mn-lt"/>
                <a:cs typeface="Times New Roman" panose="02020603050405020304" pitchFamily="18" charset="0"/>
              </a:rPr>
              <a:t>Dabigatran vs </a:t>
            </a:r>
            <a:r>
              <a:rPr lang="en-US" b="1" dirty="0">
                <a:latin typeface="+mn-lt"/>
                <a:cs typeface="Times New Roman" panose="02020603050405020304" pitchFamily="18" charset="0"/>
              </a:rPr>
              <a:t>Warfarin</a:t>
            </a:r>
            <a:endParaRPr lang="ru-RU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1785E14-2936-42D1-94D3-E545CA4A2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18" t="24934" r="17233" b="30749"/>
          <a:stretch/>
        </p:blipFill>
        <p:spPr>
          <a:xfrm>
            <a:off x="8855764" y="-18842"/>
            <a:ext cx="3140766" cy="19348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C613DB-8214-40EA-BD08-5F61EA03B4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0" b="61971"/>
          <a:stretch/>
        </p:blipFill>
        <p:spPr>
          <a:xfrm>
            <a:off x="266123" y="948567"/>
            <a:ext cx="8505309" cy="19348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759976-6179-4AF1-8F12-BC6C6A0D41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581"/>
          <a:stretch/>
        </p:blipFill>
        <p:spPr>
          <a:xfrm>
            <a:off x="456987" y="2925417"/>
            <a:ext cx="8123580" cy="5035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080F4C-40F4-4526-9D28-EFBACC195A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5" b="62382"/>
          <a:stretch/>
        </p:blipFill>
        <p:spPr>
          <a:xfrm>
            <a:off x="266123" y="3560764"/>
            <a:ext cx="8589641" cy="21062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4BE2144-96B8-4703-83F6-6FED05488A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9507"/>
          <a:stretch/>
        </p:blipFill>
        <p:spPr>
          <a:xfrm>
            <a:off x="556163" y="5667035"/>
            <a:ext cx="8024404" cy="57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9981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5AD59-F1BB-4620-8FF4-EF62CB7AC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b="1" dirty="0">
                <a:latin typeface="+mn-lt"/>
                <a:cs typeface="Times New Roman" panose="02020603050405020304" pitchFamily="18" charset="0"/>
              </a:rPr>
              <a:t>Dabigatran vs </a:t>
            </a:r>
            <a:r>
              <a:rPr lang="en-US" b="1" dirty="0">
                <a:latin typeface="+mn-lt"/>
                <a:cs typeface="Times New Roman" panose="02020603050405020304" pitchFamily="18" charset="0"/>
              </a:rPr>
              <a:t>Warfarin</a:t>
            </a:r>
            <a:endParaRPr lang="ru-RU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78DCD5-9F78-4357-8799-84668F147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Dabigatran 2*150 mg/</a:t>
            </a:r>
            <a:r>
              <a:rPr lang="en-US" dirty="0" err="1">
                <a:cs typeface="Times New Roman" panose="02020603050405020304" pitchFamily="18" charset="0"/>
              </a:rPr>
              <a:t>gün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yaşlılarda</a:t>
            </a:r>
            <a:r>
              <a:rPr lang="en-US" dirty="0">
                <a:cs typeface="Times New Roman" panose="02020603050405020304" pitchFamily="18" charset="0"/>
              </a:rPr>
              <a:t> insult v</a:t>
            </a:r>
            <a:r>
              <a:rPr lang="az-Latn-AZ" dirty="0">
                <a:cs typeface="Times New Roman" panose="02020603050405020304" pitchFamily="18" charset="0"/>
              </a:rPr>
              <a:t>ə</a:t>
            </a:r>
            <a:r>
              <a:rPr lang="en-US" dirty="0" err="1">
                <a:cs typeface="Times New Roman" panose="02020603050405020304" pitchFamily="18" charset="0"/>
              </a:rPr>
              <a:t>ya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sistemik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emboliyan</a:t>
            </a:r>
            <a:r>
              <a:rPr lang="az-Latn-AZ" dirty="0">
                <a:cs typeface="Times New Roman" panose="02020603050405020304" pitchFamily="18" charset="0"/>
              </a:rPr>
              <a:t>ı</a:t>
            </a:r>
            <a:r>
              <a:rPr lang="en-US" dirty="0">
                <a:cs typeface="Times New Roman" panose="02020603050405020304" pitchFamily="18" charset="0"/>
              </a:rPr>
              <a:t> %33 </a:t>
            </a:r>
            <a:r>
              <a:rPr lang="en-US" dirty="0" err="1">
                <a:cs typeface="Times New Roman" panose="02020603050405020304" pitchFamily="18" charset="0"/>
              </a:rPr>
              <a:t>azal</a:t>
            </a:r>
            <a:r>
              <a:rPr lang="az-Latn-AZ" dirty="0">
                <a:cs typeface="Times New Roman" panose="02020603050405020304" pitchFamily="18" charset="0"/>
              </a:rPr>
              <a:t>d</a:t>
            </a:r>
            <a:r>
              <a:rPr lang="en-US" dirty="0" err="1">
                <a:cs typeface="Times New Roman" panose="02020603050405020304" pitchFamily="18" charset="0"/>
              </a:rPr>
              <a:t>ırk</a:t>
            </a:r>
            <a:r>
              <a:rPr lang="az-Latn-AZ" dirty="0">
                <a:cs typeface="Times New Roman" panose="02020603050405020304" pitchFamily="18" charset="0"/>
              </a:rPr>
              <a:t>ə</a:t>
            </a:r>
            <a:r>
              <a:rPr lang="en-US" dirty="0">
                <a:cs typeface="Times New Roman" panose="02020603050405020304" pitchFamily="18" charset="0"/>
              </a:rPr>
              <a:t>n, </a:t>
            </a:r>
            <a:r>
              <a:rPr lang="az-Latn-AZ" dirty="0">
                <a:cs typeface="Times New Roman" panose="02020603050405020304" pitchFamily="18" charset="0"/>
              </a:rPr>
              <a:t>böyük q</a:t>
            </a:r>
            <a:r>
              <a:rPr lang="en-US" dirty="0" err="1">
                <a:cs typeface="Times New Roman" panose="02020603050405020304" pitchFamily="18" charset="0"/>
              </a:rPr>
              <a:t>ana</a:t>
            </a:r>
            <a:r>
              <a:rPr lang="az-Latn-AZ" dirty="0">
                <a:cs typeface="Times New Roman" panose="02020603050405020304" pitchFamily="18" charset="0"/>
              </a:rPr>
              <a:t>x</a:t>
            </a:r>
            <a:r>
              <a:rPr lang="en-US" dirty="0">
                <a:cs typeface="Times New Roman" panose="02020603050405020304" pitchFamily="18" charset="0"/>
              </a:rPr>
              <a:t>ma</a:t>
            </a:r>
            <a:r>
              <a:rPr lang="az-Latn-AZ" dirty="0">
                <a:cs typeface="Times New Roman" panose="02020603050405020304" pitchFamily="18" charset="0"/>
              </a:rPr>
              <a:t>n</a:t>
            </a:r>
            <a:r>
              <a:rPr lang="en-US" dirty="0">
                <a:cs typeface="Times New Roman" panose="02020603050405020304" pitchFamily="18" charset="0"/>
              </a:rPr>
              <a:t>ı %18 </a:t>
            </a:r>
            <a:r>
              <a:rPr lang="en-US" dirty="0" err="1">
                <a:cs typeface="Times New Roman" panose="02020603050405020304" pitchFamily="18" charset="0"/>
              </a:rPr>
              <a:t>artırmış</a:t>
            </a:r>
            <a:r>
              <a:rPr lang="az-Latn-AZ" dirty="0">
                <a:cs typeface="Times New Roman" panose="02020603050405020304" pitchFamily="18" charset="0"/>
              </a:rPr>
              <a:t>d</a:t>
            </a:r>
            <a:r>
              <a:rPr lang="en-US" dirty="0" err="1">
                <a:cs typeface="Times New Roman" panose="02020603050405020304" pitchFamily="18" charset="0"/>
              </a:rPr>
              <a:t>ır</a:t>
            </a:r>
            <a:r>
              <a:rPr lang="en-US" dirty="0">
                <a:cs typeface="Times New Roman" panose="02020603050405020304" pitchFamily="18" charset="0"/>
              </a:rPr>
              <a:t>. </a:t>
            </a:r>
            <a:endParaRPr lang="az-Latn-AZ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 Dabigatran 2 x 110 mg/</a:t>
            </a:r>
            <a:r>
              <a:rPr lang="en-US" dirty="0" err="1">
                <a:cs typeface="Times New Roman" panose="02020603050405020304" pitchFamily="18" charset="0"/>
              </a:rPr>
              <a:t>gün’de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az-Latn-AZ" dirty="0">
                <a:cs typeface="Times New Roman" panose="02020603050405020304" pitchFamily="18" charset="0"/>
              </a:rPr>
              <a:t>insult </a:t>
            </a:r>
            <a:r>
              <a:rPr lang="en-US" dirty="0">
                <a:cs typeface="Times New Roman" panose="02020603050405020304" pitchFamily="18" charset="0"/>
              </a:rPr>
              <a:t>v</a:t>
            </a:r>
            <a:r>
              <a:rPr lang="az-Latn-AZ" dirty="0">
                <a:cs typeface="Times New Roman" panose="02020603050405020304" pitchFamily="18" charset="0"/>
              </a:rPr>
              <a:t>ə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sistemik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embolid</a:t>
            </a:r>
            <a:r>
              <a:rPr lang="az-Latn-AZ" dirty="0">
                <a:cs typeface="Times New Roman" panose="02020603050405020304" pitchFamily="18" charset="0"/>
              </a:rPr>
              <a:t>ə</a:t>
            </a:r>
            <a:r>
              <a:rPr lang="en-US" dirty="0">
                <a:cs typeface="Times New Roman" panose="02020603050405020304" pitchFamily="18" charset="0"/>
              </a:rPr>
              <a:t> %12 </a:t>
            </a:r>
            <a:r>
              <a:rPr lang="en-US" dirty="0" err="1">
                <a:cs typeface="Times New Roman" panose="02020603050405020304" pitchFamily="18" charset="0"/>
              </a:rPr>
              <a:t>azalma</a:t>
            </a:r>
            <a:r>
              <a:rPr lang="az-Latn-AZ" dirty="0">
                <a:cs typeface="Times New Roman" panose="02020603050405020304" pitchFamily="18" charset="0"/>
              </a:rPr>
              <a:t> olsa da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az-Latn-AZ" dirty="0">
                <a:cs typeface="Times New Roman" panose="02020603050405020304" pitchFamily="18" charset="0"/>
              </a:rPr>
              <a:t>q</a:t>
            </a:r>
            <a:r>
              <a:rPr lang="en-US" dirty="0" err="1">
                <a:cs typeface="Times New Roman" panose="02020603050405020304" pitchFamily="18" charset="0"/>
              </a:rPr>
              <a:t>anama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riski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VKA'ya</a:t>
            </a:r>
            <a:r>
              <a:rPr lang="en-US" dirty="0">
                <a:cs typeface="Times New Roman" panose="02020603050405020304" pitchFamily="18" charset="0"/>
              </a:rPr>
              <a:t> b</a:t>
            </a:r>
            <a:r>
              <a:rPr lang="az-Latn-AZ" dirty="0">
                <a:cs typeface="Times New Roman" panose="02020603050405020304" pitchFamily="18" charset="0"/>
              </a:rPr>
              <a:t>ə</a:t>
            </a:r>
            <a:r>
              <a:rPr lang="en-US" dirty="0" err="1">
                <a:cs typeface="Times New Roman" panose="02020603050405020304" pitchFamily="18" charset="0"/>
              </a:rPr>
              <a:t>nz</a:t>
            </a:r>
            <a:r>
              <a:rPr lang="az-Latn-AZ" dirty="0">
                <a:cs typeface="Times New Roman" panose="02020603050405020304" pitchFamily="18" charset="0"/>
              </a:rPr>
              <a:t>ə</a:t>
            </a:r>
            <a:r>
              <a:rPr lang="en-US" dirty="0" err="1">
                <a:cs typeface="Times New Roman" panose="02020603050405020304" pitchFamily="18" charset="0"/>
              </a:rPr>
              <a:t>rdi</a:t>
            </a:r>
            <a:r>
              <a:rPr lang="az-Latn-AZ" dirty="0">
                <a:cs typeface="Times New Roman" panose="02020603050405020304" pitchFamily="18" charset="0"/>
              </a:rPr>
              <a:t>r.</a:t>
            </a:r>
            <a:r>
              <a:rPr lang="en-US" dirty="0">
                <a:cs typeface="Times New Roman" panose="02020603050405020304" pitchFamily="18" charset="0"/>
              </a:rPr>
              <a:t> </a:t>
            </a:r>
            <a:endParaRPr lang="az-Latn-AZ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≥ 75 </a:t>
            </a:r>
            <a:r>
              <a:rPr lang="en-US" dirty="0" err="1">
                <a:cs typeface="Times New Roman" panose="02020603050405020304" pitchFamily="18" charset="0"/>
              </a:rPr>
              <a:t>yaşındaki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az-Latn-AZ" dirty="0">
                <a:cs typeface="Times New Roman" panose="02020603050405020304" pitchFamily="18" charset="0"/>
              </a:rPr>
              <a:t>xəstələrdə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az-Latn-AZ" dirty="0">
                <a:cs typeface="Times New Roman" panose="02020603050405020304" pitchFamily="18" charset="0"/>
              </a:rPr>
              <a:t>insult </a:t>
            </a:r>
            <a:r>
              <a:rPr lang="en-US" dirty="0">
                <a:cs typeface="Times New Roman" panose="02020603050405020304" pitchFamily="18" charset="0"/>
              </a:rPr>
              <a:t>v</a:t>
            </a:r>
            <a:r>
              <a:rPr lang="az-Latn-AZ" dirty="0">
                <a:cs typeface="Times New Roman" panose="02020603050405020304" pitchFamily="18" charset="0"/>
              </a:rPr>
              <a:t>ə</a:t>
            </a:r>
            <a:r>
              <a:rPr lang="en-US" dirty="0" err="1">
                <a:cs typeface="Times New Roman" panose="02020603050405020304" pitchFamily="18" charset="0"/>
              </a:rPr>
              <a:t>ya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sistemik</a:t>
            </a:r>
            <a:r>
              <a:rPr lang="en-US" dirty="0">
                <a:cs typeface="Times New Roman" panose="02020603050405020304" pitchFamily="18" charset="0"/>
              </a:rPr>
              <a:t> emboli</a:t>
            </a:r>
            <a:r>
              <a:rPr lang="az-Latn-AZ" dirty="0">
                <a:cs typeface="Times New Roman" panose="02020603050405020304" pitchFamily="18" charset="0"/>
              </a:rPr>
              <a:t>ya</a:t>
            </a:r>
            <a:r>
              <a:rPr lang="en-US" dirty="0">
                <a:cs typeface="Times New Roman" panose="02020603050405020304" pitchFamily="18" charset="0"/>
              </a:rPr>
              <a:t> v</a:t>
            </a:r>
            <a:r>
              <a:rPr lang="az-Latn-AZ" dirty="0">
                <a:cs typeface="Times New Roman" panose="02020603050405020304" pitchFamily="18" charset="0"/>
              </a:rPr>
              <a:t>ə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az-Latn-AZ" dirty="0">
                <a:cs typeface="Times New Roman" panose="02020603050405020304" pitchFamily="18" charset="0"/>
              </a:rPr>
              <a:t>böyük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az-Latn-AZ" dirty="0">
                <a:cs typeface="Times New Roman" panose="02020603050405020304" pitchFamily="18" charset="0"/>
              </a:rPr>
              <a:t>q</a:t>
            </a:r>
            <a:r>
              <a:rPr lang="en-US" dirty="0" err="1">
                <a:cs typeface="Times New Roman" panose="02020603050405020304" pitchFamily="18" charset="0"/>
              </a:rPr>
              <a:t>anama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riski</a:t>
            </a:r>
            <a:r>
              <a:rPr lang="en-US" dirty="0">
                <a:cs typeface="Times New Roman" panose="02020603050405020304" pitchFamily="18" charset="0"/>
              </a:rPr>
              <a:t>, VKA v</a:t>
            </a:r>
            <a:r>
              <a:rPr lang="az-Latn-AZ" dirty="0">
                <a:cs typeface="Times New Roman" panose="02020603050405020304" pitchFamily="18" charset="0"/>
              </a:rPr>
              <a:t>ə</a:t>
            </a:r>
            <a:r>
              <a:rPr lang="en-US" dirty="0">
                <a:cs typeface="Times New Roman" panose="02020603050405020304" pitchFamily="18" charset="0"/>
              </a:rPr>
              <a:t> h</a:t>
            </a:r>
            <a:r>
              <a:rPr lang="az-Latn-AZ" dirty="0">
                <a:cs typeface="Times New Roman" panose="02020603050405020304" pitchFamily="18" charset="0"/>
              </a:rPr>
              <a:t>ə</a:t>
            </a:r>
            <a:r>
              <a:rPr lang="en-US" dirty="0">
                <a:cs typeface="Times New Roman" panose="02020603050405020304" pitchFamily="18" charset="0"/>
              </a:rPr>
              <a:t>r </a:t>
            </a:r>
            <a:r>
              <a:rPr lang="en-US" dirty="0" err="1">
                <a:cs typeface="Times New Roman" panose="02020603050405020304" pitchFamily="18" charset="0"/>
              </a:rPr>
              <a:t>iki</a:t>
            </a:r>
            <a:r>
              <a:rPr lang="en-US" dirty="0">
                <a:cs typeface="Times New Roman" panose="02020603050405020304" pitchFamily="18" charset="0"/>
              </a:rPr>
              <a:t> dabigatran </a:t>
            </a:r>
            <a:r>
              <a:rPr lang="en-US" dirty="0" err="1">
                <a:cs typeface="Times New Roman" panose="02020603050405020304" pitchFamily="18" charset="0"/>
              </a:rPr>
              <a:t>doz</a:t>
            </a:r>
            <a:r>
              <a:rPr lang="az-Latn-AZ" dirty="0">
                <a:cs typeface="Times New Roman" panose="02020603050405020304" pitchFamily="18" charset="0"/>
              </a:rPr>
              <a:t>ası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arasında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az-Latn-AZ" dirty="0">
                <a:cs typeface="Times New Roman" panose="02020603050405020304" pitchFamily="18" charset="0"/>
              </a:rPr>
              <a:t>bənzərdir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endParaRPr lang="az-Latn-AZ" dirty="0">
              <a:cs typeface="Times New Roman" panose="02020603050405020304" pitchFamily="18" charset="0"/>
            </a:endParaRPr>
          </a:p>
          <a:p>
            <a:r>
              <a:rPr lang="en-US" dirty="0" err="1">
                <a:cs typeface="Times New Roman" panose="02020603050405020304" pitchFamily="18" charset="0"/>
              </a:rPr>
              <a:t>Genel</a:t>
            </a:r>
            <a:r>
              <a:rPr lang="en-US" dirty="0">
                <a:cs typeface="Times New Roman" panose="02020603050405020304" pitchFamily="18" charset="0"/>
              </a:rPr>
              <a:t> RE-LY </a:t>
            </a:r>
            <a:r>
              <a:rPr lang="en-US" dirty="0" err="1">
                <a:cs typeface="Times New Roman" panose="02020603050405020304" pitchFamily="18" charset="0"/>
              </a:rPr>
              <a:t>çalışmasında</a:t>
            </a:r>
            <a:r>
              <a:rPr lang="en-US" dirty="0">
                <a:cs typeface="Times New Roman" panose="02020603050405020304" pitchFamily="18" charset="0"/>
              </a:rPr>
              <a:t> h</a:t>
            </a:r>
            <a:r>
              <a:rPr lang="az-Latn-AZ" dirty="0">
                <a:cs typeface="Times New Roman" panose="02020603050405020304" pitchFamily="18" charset="0"/>
              </a:rPr>
              <a:t>ə</a:t>
            </a:r>
            <a:r>
              <a:rPr lang="en-US" dirty="0">
                <a:cs typeface="Times New Roman" panose="02020603050405020304" pitchFamily="18" charset="0"/>
              </a:rPr>
              <a:t>r </a:t>
            </a:r>
            <a:r>
              <a:rPr lang="en-US" dirty="0" err="1">
                <a:cs typeface="Times New Roman" panose="02020603050405020304" pitchFamily="18" charset="0"/>
              </a:rPr>
              <a:t>iki</a:t>
            </a:r>
            <a:r>
              <a:rPr lang="en-US" dirty="0">
                <a:cs typeface="Times New Roman" panose="02020603050405020304" pitchFamily="18" charset="0"/>
              </a:rPr>
              <a:t> dabigatran </a:t>
            </a:r>
            <a:r>
              <a:rPr lang="az-Latn-AZ" dirty="0">
                <a:cs typeface="Times New Roman" panose="02020603050405020304" pitchFamily="18" charset="0"/>
              </a:rPr>
              <a:t>dozası üçün </a:t>
            </a:r>
            <a:r>
              <a:rPr lang="en-US" dirty="0" err="1">
                <a:cs typeface="Times New Roman" panose="02020603050405020304" pitchFamily="18" charset="0"/>
              </a:rPr>
              <a:t>klinik</a:t>
            </a:r>
            <a:r>
              <a:rPr lang="en-US" dirty="0">
                <a:cs typeface="Times New Roman" panose="02020603050405020304" pitchFamily="18" charset="0"/>
              </a:rPr>
              <a:t> net </a:t>
            </a:r>
            <a:r>
              <a:rPr lang="en-US" dirty="0" err="1">
                <a:cs typeface="Times New Roman" panose="02020603050405020304" pitchFamily="18" charset="0"/>
              </a:rPr>
              <a:t>fayda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az-Latn-AZ" dirty="0">
                <a:cs typeface="Times New Roman" panose="02020603050405020304" pitchFamily="18" charset="0"/>
              </a:rPr>
              <a:t>olsa da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err="1">
                <a:cs typeface="Times New Roman" panose="02020603050405020304" pitchFamily="18" charset="0"/>
              </a:rPr>
              <a:t>bu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sonu</a:t>
            </a:r>
            <a:r>
              <a:rPr lang="az-Latn-AZ" dirty="0">
                <a:cs typeface="Times New Roman" panose="02020603050405020304" pitchFamily="18" charset="0"/>
              </a:rPr>
              <a:t>c</a:t>
            </a:r>
            <a:r>
              <a:rPr lang="en-US" dirty="0">
                <a:cs typeface="Times New Roman" panose="02020603050405020304" pitchFamily="18" charset="0"/>
              </a:rPr>
              <a:t> ≥ 75 </a:t>
            </a:r>
            <a:r>
              <a:rPr lang="en-US" dirty="0" err="1">
                <a:cs typeface="Times New Roman" panose="02020603050405020304" pitchFamily="18" charset="0"/>
              </a:rPr>
              <a:t>yaşındaki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az-Latn-AZ" dirty="0">
                <a:cs typeface="Times New Roman" panose="02020603050405020304" pitchFamily="18" charset="0"/>
              </a:rPr>
              <a:t>xəstələrə aid edilə bilməz</a:t>
            </a:r>
            <a:r>
              <a:rPr lang="en-US" dirty="0">
                <a:cs typeface="Times New Roman" panose="02020603050405020304" pitchFamily="18" charset="0"/>
              </a:rPr>
              <a:t>. Bu </a:t>
            </a:r>
            <a:r>
              <a:rPr lang="az-Latn-AZ" dirty="0">
                <a:cs typeface="Times New Roman" panose="02020603050405020304" pitchFamily="18" charset="0"/>
              </a:rPr>
              <a:t>xəstələr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az-Latn-AZ" dirty="0">
                <a:cs typeface="Times New Roman" panose="02020603050405020304" pitchFamily="18" charset="0"/>
              </a:rPr>
              <a:t>üçün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az-Latn-AZ" dirty="0">
                <a:cs typeface="Times New Roman" panose="02020603050405020304" pitchFamily="18" charset="0"/>
              </a:rPr>
              <a:t>böyük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az-Latn-AZ" dirty="0">
                <a:cs typeface="Times New Roman" panose="02020603050405020304" pitchFamily="18" charset="0"/>
              </a:rPr>
              <a:t>q</a:t>
            </a:r>
            <a:r>
              <a:rPr lang="en-US" dirty="0" err="1">
                <a:cs typeface="Times New Roman" panose="02020603050405020304" pitchFamily="18" charset="0"/>
              </a:rPr>
              <a:t>ana</a:t>
            </a:r>
            <a:r>
              <a:rPr lang="az-Latn-AZ" dirty="0">
                <a:cs typeface="Times New Roman" panose="02020603050405020304" pitchFamily="18" charset="0"/>
              </a:rPr>
              <a:t>x</a:t>
            </a:r>
            <a:r>
              <a:rPr lang="en-US" dirty="0" err="1">
                <a:cs typeface="Times New Roman" panose="02020603050405020304" pitchFamily="18" charset="0"/>
              </a:rPr>
              <a:t>malardak</a:t>
            </a:r>
            <a:r>
              <a:rPr lang="az-Latn-AZ" dirty="0">
                <a:cs typeface="Times New Roman" panose="02020603050405020304" pitchFamily="18" charset="0"/>
              </a:rPr>
              <a:t>ı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artış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err="1">
                <a:cs typeface="Times New Roman" panose="02020603050405020304" pitchFamily="18" charset="0"/>
              </a:rPr>
              <a:t>daha</a:t>
            </a:r>
            <a:r>
              <a:rPr lang="en-US" dirty="0">
                <a:cs typeface="Times New Roman" panose="02020603050405020304" pitchFamily="18" charset="0"/>
              </a:rPr>
              <a:t> a</a:t>
            </a:r>
            <a:r>
              <a:rPr lang="az-Latn-AZ" dirty="0">
                <a:cs typeface="Times New Roman" panose="02020603050405020304" pitchFamily="18" charset="0"/>
              </a:rPr>
              <a:t>şağı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embolik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az-Latn-AZ" dirty="0">
                <a:cs typeface="Times New Roman" panose="02020603050405020304" pitchFamily="18" charset="0"/>
              </a:rPr>
              <a:t>nisbətlərin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yararını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ortadan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az-Latn-AZ" dirty="0">
                <a:cs typeface="Times New Roman" panose="02020603050405020304" pitchFamily="18" charset="0"/>
              </a:rPr>
              <a:t>q</a:t>
            </a:r>
            <a:r>
              <a:rPr lang="en-US" dirty="0" err="1">
                <a:cs typeface="Times New Roman" panose="02020603050405020304" pitchFamily="18" charset="0"/>
              </a:rPr>
              <a:t>aldırır</a:t>
            </a:r>
            <a:r>
              <a:rPr lang="en-US" dirty="0">
                <a:cs typeface="Times New Roman" panose="02020603050405020304" pitchFamily="18" charset="0"/>
              </a:rPr>
              <a:t>.</a:t>
            </a:r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76769D-2F7B-4941-A09D-8DFDC3EBAF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28" b="6982"/>
          <a:stretch/>
        </p:blipFill>
        <p:spPr>
          <a:xfrm>
            <a:off x="8713831" y="230188"/>
            <a:ext cx="313971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2272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4C1809-A279-4F9F-8F2D-873C8618B3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591" r="24956" b="41744"/>
          <a:stretch/>
        </p:blipFill>
        <p:spPr>
          <a:xfrm>
            <a:off x="8127723" y="516836"/>
            <a:ext cx="3573946" cy="70236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4C33A-354F-4367-B3B3-4612801B7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az-Latn-AZ" b="1" dirty="0">
                <a:latin typeface="+mn-lt"/>
                <a:cs typeface="Times New Roman" panose="02020603050405020304" pitchFamily="18" charset="0"/>
              </a:rPr>
              <a:t>Rivaroksaban vs </a:t>
            </a:r>
            <a:r>
              <a:rPr lang="en-US" b="1" dirty="0">
                <a:latin typeface="+mn-lt"/>
                <a:cs typeface="Times New Roman" panose="02020603050405020304" pitchFamily="18" charset="0"/>
              </a:rPr>
              <a:t>W</a:t>
            </a:r>
            <a:r>
              <a:rPr lang="az-Latn-AZ" b="1" dirty="0">
                <a:latin typeface="+mn-lt"/>
                <a:cs typeface="Times New Roman" panose="02020603050405020304" pitchFamily="18" charset="0"/>
              </a:rPr>
              <a:t>arfarin</a:t>
            </a:r>
            <a:endParaRPr lang="ru-RU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9CC4216-24BF-462A-9F4C-BFD7CB22F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7293" b="45540"/>
          <a:stretch/>
        </p:blipFill>
        <p:spPr>
          <a:xfrm>
            <a:off x="580684" y="1690688"/>
            <a:ext cx="8998962" cy="9332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35D454-4A70-4A50-A5CC-AB46581FF9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947"/>
          <a:stretch/>
        </p:blipFill>
        <p:spPr>
          <a:xfrm>
            <a:off x="709442" y="2623930"/>
            <a:ext cx="8741446" cy="6361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0744CD-71EE-4683-BF63-C5E9BD9F21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722" b="46849"/>
          <a:stretch/>
        </p:blipFill>
        <p:spPr>
          <a:xfrm>
            <a:off x="580684" y="3482872"/>
            <a:ext cx="9112640" cy="9332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C46762-BE31-4FF0-AD26-F3B819F158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8382"/>
          <a:stretch/>
        </p:blipFill>
        <p:spPr>
          <a:xfrm>
            <a:off x="580684" y="4479834"/>
            <a:ext cx="9112640" cy="68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7038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DE79A4-7DBD-4283-91D0-C4021779F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b="1" dirty="0">
                <a:latin typeface="+mn-lt"/>
                <a:cs typeface="Times New Roman" panose="02020603050405020304" pitchFamily="18" charset="0"/>
              </a:rPr>
              <a:t>Rivaroksaban vs </a:t>
            </a:r>
            <a:r>
              <a:rPr lang="en-US" b="1" dirty="0">
                <a:latin typeface="+mn-lt"/>
                <a:cs typeface="Times New Roman" panose="02020603050405020304" pitchFamily="18" charset="0"/>
              </a:rPr>
              <a:t>W</a:t>
            </a:r>
            <a:r>
              <a:rPr lang="az-Latn-AZ" b="1" dirty="0">
                <a:latin typeface="+mn-lt"/>
                <a:cs typeface="Times New Roman" panose="02020603050405020304" pitchFamily="18" charset="0"/>
              </a:rPr>
              <a:t>arfarin</a:t>
            </a:r>
            <a:endParaRPr lang="ru-RU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4C06B4-C37A-4AD7-AEAF-995D243A5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ROCKET-</a:t>
            </a:r>
            <a:r>
              <a:rPr lang="en-US" dirty="0" err="1">
                <a:cs typeface="Times New Roman" panose="02020603050405020304" pitchFamily="18" charset="0"/>
              </a:rPr>
              <a:t>AF’d</a:t>
            </a:r>
            <a:r>
              <a:rPr lang="az-Latn-AZ" dirty="0">
                <a:cs typeface="Times New Roman" panose="02020603050405020304" pitchFamily="18" charset="0"/>
              </a:rPr>
              <a:t>ə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az-Latn-AZ" dirty="0">
                <a:cs typeface="Times New Roman" panose="02020603050405020304" pitchFamily="18" charset="0"/>
              </a:rPr>
              <a:t>xəstələrin</a:t>
            </a:r>
            <a:r>
              <a:rPr lang="en-US" dirty="0">
                <a:cs typeface="Times New Roman" panose="02020603050405020304" pitchFamily="18" charset="0"/>
              </a:rPr>
              <a:t> %44'ü ≥ 75 </a:t>
            </a:r>
            <a:r>
              <a:rPr lang="en-US" dirty="0" err="1">
                <a:cs typeface="Times New Roman" panose="02020603050405020304" pitchFamily="18" charset="0"/>
              </a:rPr>
              <a:t>yaşındaydı</a:t>
            </a:r>
            <a:r>
              <a:rPr lang="en-US" dirty="0">
                <a:cs typeface="Times New Roman" panose="02020603050405020304" pitchFamily="18" charset="0"/>
              </a:rPr>
              <a:t> </a:t>
            </a:r>
            <a:endParaRPr lang="az-Latn-AZ" dirty="0">
              <a:cs typeface="Times New Roman" panose="02020603050405020304" pitchFamily="18" charset="0"/>
            </a:endParaRPr>
          </a:p>
          <a:p>
            <a:r>
              <a:rPr lang="en-US" dirty="0" err="1">
                <a:cs typeface="Times New Roman" panose="02020603050405020304" pitchFamily="18" charset="0"/>
              </a:rPr>
              <a:t>Rivaroksaban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doz</a:t>
            </a:r>
            <a:r>
              <a:rPr lang="az-Latn-AZ" dirty="0">
                <a:cs typeface="Times New Roman" panose="02020603050405020304" pitchFamily="18" charset="0"/>
              </a:rPr>
              <a:t>ası</a:t>
            </a:r>
            <a:r>
              <a:rPr lang="en-US" dirty="0">
                <a:cs typeface="Times New Roman" panose="02020603050405020304" pitchFamily="18" charset="0"/>
              </a:rPr>
              <a:t> sad</a:t>
            </a:r>
            <a:r>
              <a:rPr lang="az-Latn-AZ" dirty="0">
                <a:cs typeface="Times New Roman" panose="02020603050405020304" pitchFamily="18" charset="0"/>
              </a:rPr>
              <a:t>ə</a:t>
            </a:r>
            <a:r>
              <a:rPr lang="en-US" dirty="0">
                <a:cs typeface="Times New Roman" panose="02020603050405020304" pitchFamily="18" charset="0"/>
              </a:rPr>
              <a:t>c</a:t>
            </a:r>
            <a:r>
              <a:rPr lang="az-Latn-AZ" dirty="0">
                <a:cs typeface="Times New Roman" panose="02020603050405020304" pitchFamily="18" charset="0"/>
              </a:rPr>
              <a:t>ə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az-Latn-AZ" dirty="0">
                <a:cs typeface="Times New Roman" panose="02020603050405020304" pitchFamily="18" charset="0"/>
              </a:rPr>
              <a:t>böyrək disfunksiyası </a:t>
            </a:r>
            <a:r>
              <a:rPr lang="en-US" dirty="0" err="1">
                <a:cs typeface="Times New Roman" panose="02020603050405020304" pitchFamily="18" charset="0"/>
              </a:rPr>
              <a:t>olan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az-Latn-AZ" dirty="0">
                <a:cs typeface="Times New Roman" panose="02020603050405020304" pitchFamily="18" charset="0"/>
              </a:rPr>
              <a:t>xəstələrdə </a:t>
            </a:r>
            <a:r>
              <a:rPr lang="en-US" dirty="0" err="1">
                <a:cs typeface="Times New Roman" panose="02020603050405020304" pitchFamily="18" charset="0"/>
              </a:rPr>
              <a:t>azaltıldığından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err="1">
                <a:cs typeface="Times New Roman" panose="02020603050405020304" pitchFamily="18" charset="0"/>
              </a:rPr>
              <a:t>yaş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rivaroksaban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az-Latn-AZ" dirty="0">
                <a:cs typeface="Times New Roman" panose="02020603050405020304" pitchFamily="18" charset="0"/>
              </a:rPr>
              <a:t>dozasına təsir etməmişdir</a:t>
            </a:r>
          </a:p>
          <a:p>
            <a:r>
              <a:rPr lang="en-US" dirty="0">
                <a:cs typeface="Times New Roman" panose="02020603050405020304" pitchFamily="18" charset="0"/>
              </a:rPr>
              <a:t> Yaşlılarda, </a:t>
            </a:r>
            <a:r>
              <a:rPr lang="en-US" dirty="0" err="1">
                <a:cs typeface="Times New Roman" panose="02020603050405020304" pitchFamily="18" charset="0"/>
              </a:rPr>
              <a:t>rivaroksaban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az-Latn-AZ" dirty="0">
                <a:cs typeface="Times New Roman" panose="02020603050405020304" pitchFamily="18" charset="0"/>
              </a:rPr>
              <a:t>ə</a:t>
            </a:r>
            <a:r>
              <a:rPr lang="en-US" dirty="0">
                <a:cs typeface="Times New Roman" panose="02020603050405020304" pitchFamily="18" charset="0"/>
              </a:rPr>
              <a:t>n </a:t>
            </a:r>
            <a:r>
              <a:rPr lang="en-US" dirty="0" err="1">
                <a:cs typeface="Times New Roman" panose="02020603050405020304" pitchFamily="18" charset="0"/>
              </a:rPr>
              <a:t>az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az-Latn-AZ" dirty="0">
                <a:cs typeface="Times New Roman" panose="02020603050405020304" pitchFamily="18" charset="0"/>
              </a:rPr>
              <a:t>insult vəya </a:t>
            </a:r>
            <a:r>
              <a:rPr lang="en-US" dirty="0" err="1">
                <a:cs typeface="Times New Roman" panose="02020603050405020304" pitchFamily="18" charset="0"/>
              </a:rPr>
              <a:t>sistemik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emboliy</a:t>
            </a:r>
            <a:r>
              <a:rPr lang="az-Latn-AZ" dirty="0">
                <a:cs typeface="Times New Roman" panose="02020603050405020304" pitchFamily="18" charset="0"/>
              </a:rPr>
              <a:t>anı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önl</a:t>
            </a:r>
            <a:r>
              <a:rPr lang="az-Latn-AZ" dirty="0">
                <a:cs typeface="Times New Roman" panose="02020603050405020304" pitchFamily="18" charset="0"/>
              </a:rPr>
              <a:t>ə</a:t>
            </a:r>
            <a:r>
              <a:rPr lang="en-US" dirty="0">
                <a:cs typeface="Times New Roman" panose="02020603050405020304" pitchFamily="18" charset="0"/>
              </a:rPr>
              <a:t>m</a:t>
            </a:r>
            <a:r>
              <a:rPr lang="az-Latn-AZ" dirty="0">
                <a:cs typeface="Times New Roman" panose="02020603050405020304" pitchFamily="18" charset="0"/>
              </a:rPr>
              <a:t>ə</a:t>
            </a:r>
            <a:r>
              <a:rPr lang="en-US" dirty="0">
                <a:cs typeface="Times New Roman" panose="02020603050405020304" pitchFamily="18" charset="0"/>
              </a:rPr>
              <a:t>d</a:t>
            </a:r>
            <a:r>
              <a:rPr lang="az-Latn-AZ" dirty="0">
                <a:cs typeface="Times New Roman" panose="02020603050405020304" pitchFamily="18" charset="0"/>
              </a:rPr>
              <a:t>ə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az-Latn-AZ" dirty="0">
                <a:cs typeface="Times New Roman" panose="02020603050405020304" pitchFamily="18" charset="0"/>
              </a:rPr>
              <a:t>faydalıydı</a:t>
            </a:r>
            <a:r>
              <a:rPr lang="en-US" dirty="0">
                <a:cs typeface="Times New Roman" panose="02020603050405020304" pitchFamily="18" charset="0"/>
              </a:rPr>
              <a:t> v</a:t>
            </a:r>
            <a:r>
              <a:rPr lang="az-Latn-AZ" dirty="0">
                <a:cs typeface="Times New Roman" panose="02020603050405020304" pitchFamily="18" charset="0"/>
              </a:rPr>
              <a:t>ə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böyük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az-Latn-AZ" dirty="0">
                <a:cs typeface="Times New Roman" panose="02020603050405020304" pitchFamily="18" charset="0"/>
              </a:rPr>
              <a:t>q</a:t>
            </a:r>
            <a:r>
              <a:rPr lang="en-US" dirty="0" err="1">
                <a:cs typeface="Times New Roman" panose="02020603050405020304" pitchFamily="18" charset="0"/>
              </a:rPr>
              <a:t>anama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açısından</a:t>
            </a:r>
            <a:r>
              <a:rPr lang="en-US" dirty="0">
                <a:cs typeface="Times New Roman" panose="02020603050405020304" pitchFamily="18" charset="0"/>
              </a:rPr>
              <a:t> b</a:t>
            </a:r>
            <a:r>
              <a:rPr lang="az-Latn-AZ" dirty="0">
                <a:cs typeface="Times New Roman" panose="02020603050405020304" pitchFamily="18" charset="0"/>
              </a:rPr>
              <a:t>ə</a:t>
            </a:r>
            <a:r>
              <a:rPr lang="en-US" dirty="0" err="1">
                <a:cs typeface="Times New Roman" panose="02020603050405020304" pitchFamily="18" charset="0"/>
              </a:rPr>
              <a:t>nz</a:t>
            </a:r>
            <a:r>
              <a:rPr lang="az-Latn-AZ" dirty="0">
                <a:cs typeface="Times New Roman" panose="02020603050405020304" pitchFamily="18" charset="0"/>
              </a:rPr>
              <a:t>ə</a:t>
            </a:r>
            <a:r>
              <a:rPr lang="en-US" dirty="0">
                <a:cs typeface="Times New Roman" panose="02020603050405020304" pitchFamily="18" charset="0"/>
              </a:rPr>
              <a:t>r ş</a:t>
            </a:r>
            <a:r>
              <a:rPr lang="az-Latn-AZ" dirty="0">
                <a:cs typeface="Times New Roman" panose="02020603050405020304" pitchFamily="18" charset="0"/>
              </a:rPr>
              <a:t>ə</a:t>
            </a:r>
            <a:r>
              <a:rPr lang="en-US" dirty="0" err="1">
                <a:cs typeface="Times New Roman" panose="02020603050405020304" pitchFamily="18" charset="0"/>
              </a:rPr>
              <a:t>kild</a:t>
            </a:r>
            <a:r>
              <a:rPr lang="az-Latn-AZ" dirty="0">
                <a:cs typeface="Times New Roman" panose="02020603050405020304" pitchFamily="18" charset="0"/>
              </a:rPr>
              <a:t>ə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güv</a:t>
            </a:r>
            <a:r>
              <a:rPr lang="az-Latn-AZ" dirty="0">
                <a:cs typeface="Times New Roman" panose="02020603050405020304" pitchFamily="18" charset="0"/>
              </a:rPr>
              <a:t>ə</a:t>
            </a:r>
            <a:r>
              <a:rPr lang="en-US" dirty="0" err="1">
                <a:cs typeface="Times New Roman" panose="02020603050405020304" pitchFamily="18" charset="0"/>
              </a:rPr>
              <a:t>nliydi</a:t>
            </a:r>
            <a:r>
              <a:rPr lang="en-US" dirty="0">
                <a:cs typeface="Times New Roman" panose="02020603050405020304" pitchFamily="18" charset="0"/>
              </a:rPr>
              <a:t>  </a:t>
            </a:r>
            <a:endParaRPr lang="az-Latn-AZ" dirty="0">
              <a:cs typeface="Times New Roman" panose="02020603050405020304" pitchFamily="18" charset="0"/>
            </a:endParaRPr>
          </a:p>
          <a:p>
            <a:r>
              <a:rPr lang="en-US" dirty="0" err="1">
                <a:cs typeface="Times New Roman" panose="02020603050405020304" pitchFamily="18" charset="0"/>
              </a:rPr>
              <a:t>Genel</a:t>
            </a:r>
            <a:r>
              <a:rPr lang="en-US" dirty="0">
                <a:cs typeface="Times New Roman" panose="02020603050405020304" pitchFamily="18" charset="0"/>
              </a:rPr>
              <a:t> ROCKET-AF </a:t>
            </a:r>
            <a:r>
              <a:rPr lang="en-US" dirty="0" err="1">
                <a:cs typeface="Times New Roman" panose="02020603050405020304" pitchFamily="18" charset="0"/>
              </a:rPr>
              <a:t>çalışmasıyla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uyumlu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olara</a:t>
            </a:r>
            <a:r>
              <a:rPr lang="az-Latn-AZ" dirty="0">
                <a:cs typeface="Times New Roman" panose="02020603050405020304" pitchFamily="18" charset="0"/>
              </a:rPr>
              <a:t>q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err="1">
                <a:cs typeface="Times New Roman" panose="02020603050405020304" pitchFamily="18" charset="0"/>
              </a:rPr>
              <a:t>rivaroksaban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az-Latn-AZ" dirty="0">
                <a:cs typeface="Times New Roman" panose="02020603050405020304" pitchFamily="18" charset="0"/>
              </a:rPr>
              <a:t>üçün</a:t>
            </a:r>
            <a:r>
              <a:rPr lang="en-US" dirty="0">
                <a:cs typeface="Times New Roman" panose="02020603050405020304" pitchFamily="18" charset="0"/>
              </a:rPr>
              <a:t> ≥75 </a:t>
            </a:r>
            <a:r>
              <a:rPr lang="en-US" dirty="0" err="1">
                <a:cs typeface="Times New Roman" panose="02020603050405020304" pitchFamily="18" charset="0"/>
              </a:rPr>
              <a:t>yaş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az-Latn-AZ" dirty="0">
                <a:cs typeface="Times New Roman" panose="02020603050405020304" pitchFamily="18" charset="0"/>
              </a:rPr>
              <a:t>xəstələrdə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VKA'ya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göre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klinik</a:t>
            </a:r>
            <a:r>
              <a:rPr lang="en-US" dirty="0">
                <a:cs typeface="Times New Roman" panose="02020603050405020304" pitchFamily="18" charset="0"/>
              </a:rPr>
              <a:t> net </a:t>
            </a:r>
            <a:r>
              <a:rPr lang="en-US" dirty="0" err="1">
                <a:cs typeface="Times New Roman" panose="02020603050405020304" pitchFamily="18" charset="0"/>
              </a:rPr>
              <a:t>fayda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az-Latn-AZ" dirty="0">
                <a:cs typeface="Times New Roman" panose="02020603050405020304" pitchFamily="18" charset="0"/>
              </a:rPr>
              <a:t>göstərilməmişdir, lakin daha asanlaşdırılmış antikoaqulyasiya imkanı Rivaroksabanı VKA-dan üstün tutur</a:t>
            </a:r>
            <a:r>
              <a:rPr lang="en-US" dirty="0">
                <a:cs typeface="Times New Roman" panose="02020603050405020304" pitchFamily="18" charset="0"/>
              </a:rPr>
              <a:t>.</a:t>
            </a:r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E3F035-A680-4D01-821E-D940B1834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947" y="677355"/>
            <a:ext cx="3578662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6215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75542" y="43542"/>
            <a:ext cx="8984343" cy="1262744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+mn-lt"/>
              </a:rPr>
              <a:t>Ya</a:t>
            </a:r>
            <a:r>
              <a:rPr lang="az-Latn-AZ" sz="3200" b="1" dirty="0">
                <a:latin typeface="+mn-lt"/>
              </a:rPr>
              <a:t>şlı və komorbid AF xəstələrin idarəsində məqsəd</a:t>
            </a:r>
            <a:endParaRPr lang="ru-RU" sz="3200" b="1" dirty="0"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937828" y="1825625"/>
            <a:ext cx="5138058" cy="4241346"/>
          </a:xfrm>
        </p:spPr>
        <p:txBody>
          <a:bodyPr>
            <a:normAutofit/>
          </a:bodyPr>
          <a:lstStyle/>
          <a:p>
            <a:r>
              <a:rPr lang="az-Latn-AZ" dirty="0"/>
              <a:t>Ritm və nəbz kontrolu</a:t>
            </a:r>
          </a:p>
          <a:p>
            <a:r>
              <a:rPr lang="az-Latn-AZ" dirty="0"/>
              <a:t>Tromboembolik hadisələrin qarşısının alınması –</a:t>
            </a:r>
            <a:r>
              <a:rPr lang="az-Latn-AZ" b="1" dirty="0">
                <a:solidFill>
                  <a:srgbClr val="FF0000"/>
                </a:solidFill>
              </a:rPr>
              <a:t>antikoaqulyasiya</a:t>
            </a:r>
            <a:endParaRPr lang="az-Latn-AZ" dirty="0"/>
          </a:p>
          <a:p>
            <a:r>
              <a:rPr lang="az-Latn-AZ" dirty="0"/>
              <a:t>Simptomların və hospitalizasiyaların azaldılması</a:t>
            </a:r>
          </a:p>
          <a:p>
            <a:r>
              <a:rPr lang="az-Latn-AZ" dirty="0"/>
              <a:t>Komorbid xəstəliklərin müalicəsi</a:t>
            </a:r>
          </a:p>
          <a:p>
            <a:r>
              <a:rPr lang="az-Latn-AZ" dirty="0"/>
              <a:t>Həyat tərzi dəyişikliyi və həyat keyfiyyətinin yaxşılaşdırılması</a:t>
            </a:r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306286"/>
            <a:ext cx="5745480" cy="4983480"/>
          </a:xfrm>
        </p:spPr>
      </p:pic>
    </p:spTree>
    <p:extLst>
      <p:ext uri="{BB962C8B-B14F-4D97-AF65-F5344CB8AC3E}">
        <p14:creationId xmlns:p14="http://schemas.microsoft.com/office/powerpoint/2010/main" val="286529527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B1F04D-58E8-439E-8E8A-42248A52EE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15" t="14128" r="35100" b="64842"/>
          <a:stretch/>
        </p:blipFill>
        <p:spPr>
          <a:xfrm>
            <a:off x="8070574" y="365125"/>
            <a:ext cx="3790122" cy="10656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560EF-9FED-45DB-89F2-953546FC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b="1" dirty="0">
                <a:latin typeface="+mn-lt"/>
                <a:cs typeface="Times New Roman" panose="02020603050405020304" pitchFamily="18" charset="0"/>
              </a:rPr>
              <a:t>Apiksaban vs </a:t>
            </a:r>
            <a:r>
              <a:rPr lang="en-US" b="1" dirty="0">
                <a:latin typeface="+mn-lt"/>
                <a:cs typeface="Times New Roman" panose="02020603050405020304" pitchFamily="18" charset="0"/>
              </a:rPr>
              <a:t>W</a:t>
            </a:r>
            <a:r>
              <a:rPr lang="az-Latn-AZ" b="1" dirty="0">
                <a:latin typeface="+mn-lt"/>
                <a:cs typeface="Times New Roman" panose="02020603050405020304" pitchFamily="18" charset="0"/>
              </a:rPr>
              <a:t>arfarin</a:t>
            </a:r>
            <a:endParaRPr lang="ru-RU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1417B91-4D6C-426D-8E1B-466FA8898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3614" b="28097"/>
          <a:stretch/>
        </p:blipFill>
        <p:spPr>
          <a:xfrm>
            <a:off x="838200" y="1802294"/>
            <a:ext cx="9670423" cy="10999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2A54D3-ED74-41B8-AD34-A39DBA01B7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947"/>
          <a:stretch/>
        </p:blipFill>
        <p:spPr>
          <a:xfrm>
            <a:off x="964347" y="2902226"/>
            <a:ext cx="9418128" cy="6228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E2AFC4-C5A0-47D2-BA7C-07AC134B88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643" b="30043"/>
          <a:stretch/>
        </p:blipFill>
        <p:spPr>
          <a:xfrm>
            <a:off x="838200" y="3843129"/>
            <a:ext cx="9670423" cy="9231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4BD12A-E9D0-4549-9803-63BF861828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8204"/>
          <a:stretch/>
        </p:blipFill>
        <p:spPr>
          <a:xfrm>
            <a:off x="838200" y="4766284"/>
            <a:ext cx="9670423" cy="71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8153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B1FFF-0CCE-45C7-9BB0-7FC5A2685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b="1" dirty="0">
                <a:latin typeface="+mn-lt"/>
                <a:cs typeface="Times New Roman" panose="02020603050405020304" pitchFamily="18" charset="0"/>
              </a:rPr>
              <a:t>Apiksaban vs </a:t>
            </a:r>
            <a:r>
              <a:rPr lang="en-US" b="1" dirty="0">
                <a:latin typeface="+mn-lt"/>
                <a:cs typeface="Times New Roman" panose="02020603050405020304" pitchFamily="18" charset="0"/>
              </a:rPr>
              <a:t>W</a:t>
            </a:r>
            <a:r>
              <a:rPr lang="az-Latn-AZ" b="1" dirty="0">
                <a:latin typeface="+mn-lt"/>
                <a:cs typeface="Times New Roman" panose="02020603050405020304" pitchFamily="18" charset="0"/>
              </a:rPr>
              <a:t>arfarin</a:t>
            </a:r>
            <a:endParaRPr lang="ru-RU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D5A2AA-44AA-46AC-9D8E-A38FD1910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Yaşlılarda, </a:t>
            </a:r>
            <a:r>
              <a:rPr lang="en-US" dirty="0" err="1">
                <a:cs typeface="Times New Roman" panose="02020603050405020304" pitchFamily="18" charset="0"/>
              </a:rPr>
              <a:t>apiksaban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az-Latn-AZ" dirty="0">
                <a:cs typeface="Times New Roman" panose="02020603050405020304" pitchFamily="18" charset="0"/>
              </a:rPr>
              <a:t>insult vəya </a:t>
            </a:r>
            <a:r>
              <a:rPr lang="en-US" dirty="0" err="1">
                <a:cs typeface="Times New Roman" panose="02020603050405020304" pitchFamily="18" charset="0"/>
              </a:rPr>
              <a:t>sistemik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emboliy</a:t>
            </a:r>
            <a:r>
              <a:rPr lang="az-Latn-AZ" dirty="0">
                <a:cs typeface="Times New Roman" panose="02020603050405020304" pitchFamily="18" charset="0"/>
              </a:rPr>
              <a:t>anı </a:t>
            </a:r>
            <a:r>
              <a:rPr lang="en-US" dirty="0">
                <a:cs typeface="Times New Roman" panose="02020603050405020304" pitchFamily="18" charset="0"/>
              </a:rPr>
              <a:t>%29 </a:t>
            </a:r>
            <a:r>
              <a:rPr lang="en-US" dirty="0" err="1">
                <a:cs typeface="Times New Roman" panose="02020603050405020304" pitchFamily="18" charset="0"/>
              </a:rPr>
              <a:t>ve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böyük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az-Latn-AZ" dirty="0">
                <a:cs typeface="Times New Roman" panose="02020603050405020304" pitchFamily="18" charset="0"/>
              </a:rPr>
              <a:t>q</a:t>
            </a:r>
            <a:r>
              <a:rPr lang="en-US" dirty="0" err="1">
                <a:cs typeface="Times New Roman" panose="02020603050405020304" pitchFamily="18" charset="0"/>
              </a:rPr>
              <a:t>anama</a:t>
            </a:r>
            <a:r>
              <a:rPr lang="az-Latn-AZ" dirty="0">
                <a:cs typeface="Times New Roman" panose="02020603050405020304" pitchFamily="18" charset="0"/>
              </a:rPr>
              <a:t>n</a:t>
            </a:r>
            <a:r>
              <a:rPr lang="en-US" dirty="0">
                <a:cs typeface="Times New Roman" panose="02020603050405020304" pitchFamily="18" charset="0"/>
              </a:rPr>
              <a:t>ı %36 </a:t>
            </a:r>
            <a:r>
              <a:rPr lang="en-US" dirty="0" err="1">
                <a:cs typeface="Times New Roman" panose="02020603050405020304" pitchFamily="18" charset="0"/>
              </a:rPr>
              <a:t>oranında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azaltmış</a:t>
            </a:r>
            <a:r>
              <a:rPr lang="az-Latn-AZ" dirty="0">
                <a:cs typeface="Times New Roman" panose="02020603050405020304" pitchFamily="18" charset="0"/>
              </a:rPr>
              <a:t>d</a:t>
            </a:r>
            <a:r>
              <a:rPr lang="en-US" dirty="0" err="1">
                <a:cs typeface="Times New Roman" panose="02020603050405020304" pitchFamily="18" charset="0"/>
              </a:rPr>
              <a:t>ır</a:t>
            </a:r>
            <a:r>
              <a:rPr lang="en-US" dirty="0">
                <a:cs typeface="Times New Roman" panose="02020603050405020304" pitchFamily="18" charset="0"/>
              </a:rPr>
              <a:t>  </a:t>
            </a:r>
            <a:endParaRPr lang="az-Latn-AZ" dirty="0">
              <a:cs typeface="Times New Roman" panose="02020603050405020304" pitchFamily="18" charset="0"/>
            </a:endParaRPr>
          </a:p>
          <a:p>
            <a:r>
              <a:rPr lang="en-US" dirty="0" err="1">
                <a:cs typeface="Times New Roman" panose="02020603050405020304" pitchFamily="18" charset="0"/>
              </a:rPr>
              <a:t>Genel</a:t>
            </a:r>
            <a:r>
              <a:rPr lang="en-US" dirty="0">
                <a:cs typeface="Times New Roman" panose="02020603050405020304" pitchFamily="18" charset="0"/>
              </a:rPr>
              <a:t> ARISTOTLE </a:t>
            </a:r>
            <a:r>
              <a:rPr lang="en-US" dirty="0" err="1">
                <a:cs typeface="Times New Roman" panose="02020603050405020304" pitchFamily="18" charset="0"/>
              </a:rPr>
              <a:t>çalışmasına</a:t>
            </a:r>
            <a:r>
              <a:rPr lang="en-US" dirty="0">
                <a:cs typeface="Times New Roman" panose="02020603050405020304" pitchFamily="18" charset="0"/>
              </a:rPr>
              <a:t> b</a:t>
            </a:r>
            <a:r>
              <a:rPr lang="az-Latn-AZ" dirty="0">
                <a:cs typeface="Times New Roman" panose="02020603050405020304" pitchFamily="18" charset="0"/>
              </a:rPr>
              <a:t>ə</a:t>
            </a:r>
            <a:r>
              <a:rPr lang="en-US" dirty="0" err="1">
                <a:cs typeface="Times New Roman" panose="02020603050405020304" pitchFamily="18" charset="0"/>
              </a:rPr>
              <a:t>nz</a:t>
            </a:r>
            <a:r>
              <a:rPr lang="az-Latn-AZ" dirty="0">
                <a:cs typeface="Times New Roman" panose="02020603050405020304" pitchFamily="18" charset="0"/>
              </a:rPr>
              <a:t>ə</a:t>
            </a:r>
            <a:r>
              <a:rPr lang="en-US" dirty="0">
                <a:cs typeface="Times New Roman" panose="02020603050405020304" pitchFamily="18" charset="0"/>
              </a:rPr>
              <a:t>r ş</a:t>
            </a:r>
            <a:r>
              <a:rPr lang="az-Latn-AZ" dirty="0">
                <a:cs typeface="Times New Roman" panose="02020603050405020304" pitchFamily="18" charset="0"/>
              </a:rPr>
              <a:t>ə</a:t>
            </a:r>
            <a:r>
              <a:rPr lang="en-US" dirty="0" err="1">
                <a:cs typeface="Times New Roman" panose="02020603050405020304" pitchFamily="18" charset="0"/>
              </a:rPr>
              <a:t>kild</a:t>
            </a:r>
            <a:r>
              <a:rPr lang="az-Latn-AZ" dirty="0">
                <a:cs typeface="Times New Roman" panose="02020603050405020304" pitchFamily="18" charset="0"/>
              </a:rPr>
              <a:t>ə</a:t>
            </a:r>
            <a:r>
              <a:rPr lang="en-US" dirty="0">
                <a:cs typeface="Times New Roman" panose="02020603050405020304" pitchFamily="18" charset="0"/>
              </a:rPr>
              <a:t>, ≥ 75 </a:t>
            </a:r>
            <a:r>
              <a:rPr lang="en-US" dirty="0" err="1">
                <a:cs typeface="Times New Roman" panose="02020603050405020304" pitchFamily="18" charset="0"/>
              </a:rPr>
              <a:t>yaşındak</a:t>
            </a:r>
            <a:r>
              <a:rPr lang="az-Latn-AZ" dirty="0">
                <a:cs typeface="Times New Roman" panose="02020603050405020304" pitchFamily="18" charset="0"/>
              </a:rPr>
              <a:t>ı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az-Latn-AZ" dirty="0">
                <a:cs typeface="Times New Roman" panose="02020603050405020304" pitchFamily="18" charset="0"/>
              </a:rPr>
              <a:t>xəstələr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az-Latn-AZ" dirty="0">
                <a:cs typeface="Times New Roman" panose="02020603050405020304" pitchFamily="18" charset="0"/>
              </a:rPr>
              <a:t>üçün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klinik</a:t>
            </a:r>
            <a:r>
              <a:rPr lang="en-US" dirty="0">
                <a:cs typeface="Times New Roman" panose="02020603050405020304" pitchFamily="18" charset="0"/>
              </a:rPr>
              <a:t> net </a:t>
            </a:r>
            <a:r>
              <a:rPr lang="en-US" dirty="0" err="1">
                <a:cs typeface="Times New Roman" panose="02020603050405020304" pitchFamily="18" charset="0"/>
              </a:rPr>
              <a:t>fayda</a:t>
            </a:r>
            <a:r>
              <a:rPr lang="en-US" dirty="0">
                <a:cs typeface="Times New Roman" panose="02020603050405020304" pitchFamily="18" charset="0"/>
              </a:rPr>
              <a:t>, h</a:t>
            </a:r>
            <a:r>
              <a:rPr lang="az-Latn-AZ" dirty="0">
                <a:cs typeface="Times New Roman" panose="02020603050405020304" pitchFamily="18" charset="0"/>
              </a:rPr>
              <a:t>ə</a:t>
            </a:r>
            <a:r>
              <a:rPr lang="en-US" dirty="0">
                <a:cs typeface="Times New Roman" panose="02020603050405020304" pitchFamily="18" charset="0"/>
              </a:rPr>
              <a:t>m </a:t>
            </a:r>
            <a:r>
              <a:rPr lang="en-US" dirty="0" err="1">
                <a:cs typeface="Times New Roman" panose="02020603050405020304" pitchFamily="18" charset="0"/>
              </a:rPr>
              <a:t>embolik</a:t>
            </a:r>
            <a:r>
              <a:rPr lang="en-US" dirty="0">
                <a:cs typeface="Times New Roman" panose="02020603050405020304" pitchFamily="18" charset="0"/>
              </a:rPr>
              <a:t> h</a:t>
            </a:r>
            <a:r>
              <a:rPr lang="az-Latn-AZ" dirty="0">
                <a:cs typeface="Times New Roman" panose="02020603050405020304" pitchFamily="18" charset="0"/>
              </a:rPr>
              <a:t>ə</a:t>
            </a:r>
            <a:r>
              <a:rPr lang="en-US" dirty="0">
                <a:cs typeface="Times New Roman" panose="02020603050405020304" pitchFamily="18" charset="0"/>
              </a:rPr>
              <a:t>m d</a:t>
            </a:r>
            <a:r>
              <a:rPr lang="az-Latn-AZ" dirty="0">
                <a:cs typeface="Times New Roman" panose="02020603050405020304" pitchFamily="18" charset="0"/>
              </a:rPr>
              <a:t>ə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böyük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az-Latn-AZ" dirty="0">
                <a:cs typeface="Times New Roman" panose="02020603050405020304" pitchFamily="18" charset="0"/>
              </a:rPr>
              <a:t>q</a:t>
            </a:r>
            <a:r>
              <a:rPr lang="en-US" dirty="0" err="1">
                <a:cs typeface="Times New Roman" panose="02020603050405020304" pitchFamily="18" charset="0"/>
              </a:rPr>
              <a:t>anama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olaylarını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azal</a:t>
            </a:r>
            <a:r>
              <a:rPr lang="az-Latn-AZ" dirty="0">
                <a:cs typeface="Times New Roman" panose="02020603050405020304" pitchFamily="18" charset="0"/>
              </a:rPr>
              <a:t>d</a:t>
            </a:r>
            <a:r>
              <a:rPr lang="en-US" dirty="0" err="1">
                <a:cs typeface="Times New Roman" panose="02020603050405020304" pitchFamily="18" charset="0"/>
              </a:rPr>
              <a:t>ara</a:t>
            </a:r>
            <a:r>
              <a:rPr lang="az-Latn-AZ" dirty="0">
                <a:cs typeface="Times New Roman" panose="02020603050405020304" pitchFamily="18" charset="0"/>
              </a:rPr>
              <a:t>q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apiksaban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lehine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olmuş</a:t>
            </a:r>
            <a:r>
              <a:rPr lang="az-Latn-AZ" dirty="0">
                <a:cs typeface="Times New Roman" panose="02020603050405020304" pitchFamily="18" charset="0"/>
              </a:rPr>
              <a:t>d</a:t>
            </a:r>
            <a:r>
              <a:rPr lang="en-US" dirty="0" err="1">
                <a:cs typeface="Times New Roman" panose="02020603050405020304" pitchFamily="18" charset="0"/>
              </a:rPr>
              <a:t>ur</a:t>
            </a:r>
            <a:r>
              <a:rPr lang="en-US" dirty="0">
                <a:cs typeface="Times New Roman" panose="02020603050405020304" pitchFamily="18" charset="0"/>
              </a:rPr>
              <a:t>.</a:t>
            </a:r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C236B0-2CA9-4111-A469-8E65E9F4F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759" y="494460"/>
            <a:ext cx="3792041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5884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EE4E8-FA83-4B26-8C15-62963381C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b="1" dirty="0">
                <a:latin typeface="+mn-lt"/>
                <a:cs typeface="Times New Roman" panose="02020603050405020304" pitchFamily="18" charset="0"/>
              </a:rPr>
              <a:t>Edoksaban vs </a:t>
            </a:r>
            <a:r>
              <a:rPr lang="en-US" b="1" dirty="0">
                <a:latin typeface="+mn-lt"/>
                <a:cs typeface="Times New Roman" panose="02020603050405020304" pitchFamily="18" charset="0"/>
              </a:rPr>
              <a:t>W</a:t>
            </a:r>
            <a:r>
              <a:rPr lang="az-Latn-AZ" b="1" dirty="0">
                <a:latin typeface="+mn-lt"/>
                <a:cs typeface="Times New Roman" panose="02020603050405020304" pitchFamily="18" charset="0"/>
              </a:rPr>
              <a:t>arfarin</a:t>
            </a:r>
            <a:endParaRPr lang="ru-RU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B5EFF51-ECE4-4E27-91F1-0C47142C7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835" t="2659" r="3062" b="77273"/>
          <a:stretch/>
        </p:blipFill>
        <p:spPr>
          <a:xfrm>
            <a:off x="8534401" y="346282"/>
            <a:ext cx="2819400" cy="14096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C2FAD9-7A66-459A-9693-9C0E00855C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861"/>
          <a:stretch/>
        </p:blipFill>
        <p:spPr>
          <a:xfrm>
            <a:off x="999917" y="1981268"/>
            <a:ext cx="9067223" cy="16730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11AD15-816D-48BE-81F9-C3EE9F13F0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586"/>
          <a:stretch/>
        </p:blipFill>
        <p:spPr>
          <a:xfrm>
            <a:off x="999917" y="3879574"/>
            <a:ext cx="9067223" cy="160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00376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1335A-8B40-4786-8680-F150E1598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b="1" dirty="0">
                <a:latin typeface="+mn-lt"/>
                <a:cs typeface="Times New Roman" panose="02020603050405020304" pitchFamily="18" charset="0"/>
              </a:rPr>
              <a:t>Edoksaban vs </a:t>
            </a:r>
            <a:r>
              <a:rPr lang="en-US" b="1" dirty="0">
                <a:latin typeface="+mn-lt"/>
                <a:cs typeface="Times New Roman" panose="02020603050405020304" pitchFamily="18" charset="0"/>
              </a:rPr>
              <a:t>W</a:t>
            </a:r>
            <a:r>
              <a:rPr lang="az-Latn-AZ" b="1" dirty="0">
                <a:latin typeface="+mn-lt"/>
                <a:cs typeface="Times New Roman" panose="02020603050405020304" pitchFamily="18" charset="0"/>
              </a:rPr>
              <a:t>arfarin</a:t>
            </a:r>
            <a:endParaRPr lang="ru-RU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489F8A-C48C-464A-AD26-B9AB4C9E3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Yaşlılarda, </a:t>
            </a:r>
            <a:r>
              <a:rPr lang="az-Latn-AZ" dirty="0">
                <a:cs typeface="Times New Roman" panose="02020603050405020304" pitchFamily="18" charset="0"/>
              </a:rPr>
              <a:t>edoxaban ən az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az-Latn-AZ" dirty="0">
                <a:cs typeface="Times New Roman" panose="02020603050405020304" pitchFamily="18" charset="0"/>
              </a:rPr>
              <a:t>insult vəya </a:t>
            </a:r>
            <a:r>
              <a:rPr lang="en-US" dirty="0" err="1">
                <a:cs typeface="Times New Roman" panose="02020603050405020304" pitchFamily="18" charset="0"/>
              </a:rPr>
              <a:t>sistemik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emboliy</a:t>
            </a:r>
            <a:r>
              <a:rPr lang="az-Latn-AZ" dirty="0">
                <a:cs typeface="Times New Roman" panose="02020603050405020304" pitchFamily="18" charset="0"/>
              </a:rPr>
              <a:t>anı azaltmada faydalıydı </a:t>
            </a:r>
            <a:r>
              <a:rPr lang="en-US" dirty="0">
                <a:cs typeface="Times New Roman" panose="02020603050405020304" pitchFamily="18" charset="0"/>
              </a:rPr>
              <a:t>v</a:t>
            </a:r>
            <a:r>
              <a:rPr lang="az-Latn-AZ" dirty="0">
                <a:cs typeface="Times New Roman" panose="02020603050405020304" pitchFamily="18" charset="0"/>
              </a:rPr>
              <a:t>ə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böyük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az-Latn-AZ" dirty="0">
                <a:cs typeface="Times New Roman" panose="02020603050405020304" pitchFamily="18" charset="0"/>
              </a:rPr>
              <a:t>q</a:t>
            </a:r>
            <a:r>
              <a:rPr lang="en-US" dirty="0" err="1">
                <a:cs typeface="Times New Roman" panose="02020603050405020304" pitchFamily="18" charset="0"/>
              </a:rPr>
              <a:t>anama</a:t>
            </a:r>
            <a:r>
              <a:rPr lang="az-Latn-AZ" dirty="0">
                <a:cs typeface="Times New Roman" panose="02020603050405020304" pitchFamily="18" charset="0"/>
              </a:rPr>
              <a:t>n</a:t>
            </a:r>
            <a:r>
              <a:rPr lang="en-US" dirty="0">
                <a:cs typeface="Times New Roman" panose="02020603050405020304" pitchFamily="18" charset="0"/>
              </a:rPr>
              <a:t>ı %</a:t>
            </a:r>
            <a:r>
              <a:rPr lang="az-Latn-AZ" dirty="0">
                <a:cs typeface="Times New Roman" panose="02020603050405020304" pitchFamily="18" charset="0"/>
              </a:rPr>
              <a:t>17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az-Latn-AZ" dirty="0">
                <a:cs typeface="Times New Roman" panose="02020603050405020304" pitchFamily="18" charset="0"/>
              </a:rPr>
              <a:t>nisbətində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azaltmış</a:t>
            </a:r>
            <a:r>
              <a:rPr lang="az-Latn-AZ" dirty="0">
                <a:cs typeface="Times New Roman" panose="02020603050405020304" pitchFamily="18" charset="0"/>
              </a:rPr>
              <a:t>d</a:t>
            </a:r>
            <a:r>
              <a:rPr lang="en-US" dirty="0" err="1">
                <a:cs typeface="Times New Roman" panose="02020603050405020304" pitchFamily="18" charset="0"/>
              </a:rPr>
              <a:t>ır</a:t>
            </a:r>
            <a:r>
              <a:rPr lang="en-US" dirty="0">
                <a:cs typeface="Times New Roman" panose="02020603050405020304" pitchFamily="18" charset="0"/>
              </a:rPr>
              <a:t>  </a:t>
            </a:r>
            <a:endParaRPr lang="az-Latn-AZ" dirty="0">
              <a:cs typeface="Times New Roman" panose="02020603050405020304" pitchFamily="18" charset="0"/>
            </a:endParaRPr>
          </a:p>
          <a:p>
            <a:r>
              <a:rPr lang="en-US" dirty="0" err="1">
                <a:cs typeface="Times New Roman" panose="02020603050405020304" pitchFamily="18" charset="0"/>
              </a:rPr>
              <a:t>Genel</a:t>
            </a:r>
            <a:r>
              <a:rPr lang="en-US" dirty="0">
                <a:cs typeface="Times New Roman" panose="02020603050405020304" pitchFamily="18" charset="0"/>
              </a:rPr>
              <a:t> ENGAGE-AF </a:t>
            </a:r>
            <a:r>
              <a:rPr lang="en-US" dirty="0" err="1">
                <a:cs typeface="Times New Roman" panose="02020603050405020304" pitchFamily="18" charset="0"/>
              </a:rPr>
              <a:t>çalışmasına</a:t>
            </a:r>
            <a:r>
              <a:rPr lang="en-US" dirty="0">
                <a:cs typeface="Times New Roman" panose="02020603050405020304" pitchFamily="18" charset="0"/>
              </a:rPr>
              <a:t> b</a:t>
            </a:r>
            <a:r>
              <a:rPr lang="az-Latn-AZ" dirty="0">
                <a:cs typeface="Times New Roman" panose="02020603050405020304" pitchFamily="18" charset="0"/>
              </a:rPr>
              <a:t>ə</a:t>
            </a:r>
            <a:r>
              <a:rPr lang="en-US" dirty="0" err="1">
                <a:cs typeface="Times New Roman" panose="02020603050405020304" pitchFamily="18" charset="0"/>
              </a:rPr>
              <a:t>nz</a:t>
            </a:r>
            <a:r>
              <a:rPr lang="az-Latn-AZ" dirty="0">
                <a:cs typeface="Times New Roman" panose="02020603050405020304" pitchFamily="18" charset="0"/>
              </a:rPr>
              <a:t>ə</a:t>
            </a:r>
            <a:r>
              <a:rPr lang="en-US" dirty="0">
                <a:cs typeface="Times New Roman" panose="02020603050405020304" pitchFamily="18" charset="0"/>
              </a:rPr>
              <a:t>r ş</a:t>
            </a:r>
            <a:r>
              <a:rPr lang="az-Latn-AZ" dirty="0">
                <a:cs typeface="Times New Roman" panose="02020603050405020304" pitchFamily="18" charset="0"/>
              </a:rPr>
              <a:t>ə</a:t>
            </a:r>
            <a:r>
              <a:rPr lang="en-US" dirty="0" err="1">
                <a:cs typeface="Times New Roman" panose="02020603050405020304" pitchFamily="18" charset="0"/>
              </a:rPr>
              <a:t>kild</a:t>
            </a:r>
            <a:r>
              <a:rPr lang="az-Latn-AZ" dirty="0">
                <a:cs typeface="Times New Roman" panose="02020603050405020304" pitchFamily="18" charset="0"/>
              </a:rPr>
              <a:t>ə</a:t>
            </a:r>
            <a:r>
              <a:rPr lang="en-US" dirty="0">
                <a:cs typeface="Times New Roman" panose="02020603050405020304" pitchFamily="18" charset="0"/>
              </a:rPr>
              <a:t>, ≥ 75 </a:t>
            </a:r>
            <a:r>
              <a:rPr lang="en-US" dirty="0" err="1">
                <a:cs typeface="Times New Roman" panose="02020603050405020304" pitchFamily="18" charset="0"/>
              </a:rPr>
              <a:t>yaşındak</a:t>
            </a:r>
            <a:r>
              <a:rPr lang="az-Latn-AZ" dirty="0">
                <a:cs typeface="Times New Roman" panose="02020603050405020304" pitchFamily="18" charset="0"/>
              </a:rPr>
              <a:t>ı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az-Latn-AZ" dirty="0">
                <a:cs typeface="Times New Roman" panose="02020603050405020304" pitchFamily="18" charset="0"/>
              </a:rPr>
              <a:t>xəstələr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az-Latn-AZ" dirty="0">
                <a:cs typeface="Times New Roman" panose="02020603050405020304" pitchFamily="18" charset="0"/>
              </a:rPr>
              <a:t>üçün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klinik</a:t>
            </a:r>
            <a:r>
              <a:rPr lang="en-US" dirty="0">
                <a:cs typeface="Times New Roman" panose="02020603050405020304" pitchFamily="18" charset="0"/>
              </a:rPr>
              <a:t> net </a:t>
            </a:r>
            <a:r>
              <a:rPr lang="en-US" dirty="0" err="1">
                <a:cs typeface="Times New Roman" panose="02020603050405020304" pitchFamily="18" charset="0"/>
              </a:rPr>
              <a:t>fayda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az-Latn-AZ" dirty="0">
                <a:cs typeface="Times New Roman" panose="02020603050405020304" pitchFamily="18" charset="0"/>
              </a:rPr>
              <a:t>əsas </a:t>
            </a:r>
            <a:r>
              <a:rPr lang="en-US" dirty="0" err="1">
                <a:cs typeface="Times New Roman" panose="02020603050405020304" pitchFamily="18" charset="0"/>
              </a:rPr>
              <a:t>böyük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az-Latn-AZ" dirty="0">
                <a:cs typeface="Times New Roman" panose="02020603050405020304" pitchFamily="18" charset="0"/>
              </a:rPr>
              <a:t>q</a:t>
            </a:r>
            <a:r>
              <a:rPr lang="en-US" dirty="0" err="1">
                <a:cs typeface="Times New Roman" panose="02020603050405020304" pitchFamily="18" charset="0"/>
              </a:rPr>
              <a:t>anama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olaylarını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azal</a:t>
            </a:r>
            <a:r>
              <a:rPr lang="az-Latn-AZ" dirty="0">
                <a:cs typeface="Times New Roman" panose="02020603050405020304" pitchFamily="18" charset="0"/>
              </a:rPr>
              <a:t>d</a:t>
            </a:r>
            <a:r>
              <a:rPr lang="en-US" dirty="0" err="1">
                <a:cs typeface="Times New Roman" panose="02020603050405020304" pitchFamily="18" charset="0"/>
              </a:rPr>
              <a:t>ara</a:t>
            </a:r>
            <a:r>
              <a:rPr lang="az-Latn-AZ" dirty="0">
                <a:cs typeface="Times New Roman" panose="02020603050405020304" pitchFamily="18" charset="0"/>
              </a:rPr>
              <a:t>q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az-Latn-AZ" dirty="0">
                <a:cs typeface="Times New Roman" panose="02020603050405020304" pitchFamily="18" charset="0"/>
              </a:rPr>
              <a:t>edoksaban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lehine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olmuş</a:t>
            </a:r>
            <a:r>
              <a:rPr lang="az-Latn-AZ" dirty="0">
                <a:cs typeface="Times New Roman" panose="02020603050405020304" pitchFamily="18" charset="0"/>
              </a:rPr>
              <a:t>d</a:t>
            </a:r>
            <a:r>
              <a:rPr lang="en-US" dirty="0" err="1">
                <a:cs typeface="Times New Roman" panose="02020603050405020304" pitchFamily="18" charset="0"/>
              </a:rPr>
              <a:t>ur</a:t>
            </a:r>
            <a:r>
              <a:rPr lang="en-US" dirty="0">
                <a:cs typeface="Times New Roman" panose="02020603050405020304" pitchFamily="18" charset="0"/>
              </a:rPr>
              <a:t>.</a:t>
            </a:r>
            <a:endParaRPr lang="ru-RU" dirty="0">
              <a:cs typeface="Times New Roman" panose="02020603050405020304" pitchFamily="18" charset="0"/>
            </a:endParaRPr>
          </a:p>
          <a:p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FFD8C-D960-47AB-8A46-15F6394C1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061" y="349859"/>
            <a:ext cx="2822693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6109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C12-EFAB-4511-86F7-4330A62BF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69" y="1166191"/>
            <a:ext cx="3418585" cy="4280452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rgbClr val="333333"/>
                </a:solidFill>
                <a:latin typeface="+mn-lt"/>
              </a:rPr>
              <a:t>Doz</a:t>
            </a:r>
            <a:r>
              <a:rPr lang="az-Latn-AZ" sz="3600" dirty="0">
                <a:solidFill>
                  <a:srgbClr val="333333"/>
                </a:solidFill>
                <a:latin typeface="+mn-lt"/>
              </a:rPr>
              <a:t>a</a:t>
            </a:r>
            <a:r>
              <a:rPr lang="en-US" sz="36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+mn-lt"/>
              </a:rPr>
              <a:t>azaltma</a:t>
            </a:r>
            <a:r>
              <a:rPr lang="en-US" sz="36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+mn-lt"/>
              </a:rPr>
              <a:t>kriter</a:t>
            </a:r>
            <a:r>
              <a:rPr lang="az-Latn-AZ" sz="3600" dirty="0">
                <a:solidFill>
                  <a:srgbClr val="333333"/>
                </a:solidFill>
                <a:latin typeface="+mn-lt"/>
              </a:rPr>
              <a:t>iyalarına</a:t>
            </a:r>
            <a:r>
              <a:rPr lang="en-US" sz="36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+mn-lt"/>
              </a:rPr>
              <a:t>sahi</a:t>
            </a:r>
            <a:r>
              <a:rPr lang="az-Latn-AZ" sz="3600" dirty="0">
                <a:solidFill>
                  <a:srgbClr val="333333"/>
                </a:solidFill>
                <a:latin typeface="+mn-lt"/>
              </a:rPr>
              <a:t>b</a:t>
            </a:r>
            <a:r>
              <a:rPr lang="en-US" sz="3600" dirty="0">
                <a:solidFill>
                  <a:srgbClr val="333333"/>
                </a:solidFill>
                <a:latin typeface="+mn-lt"/>
              </a:rPr>
              <a:t> </a:t>
            </a:r>
            <a:r>
              <a:rPr lang="az-Latn-AZ" sz="3600" dirty="0">
                <a:solidFill>
                  <a:srgbClr val="333333"/>
                </a:solidFill>
                <a:latin typeface="+mn-lt"/>
              </a:rPr>
              <a:t>xəstələrdə həm </a:t>
            </a:r>
            <a:r>
              <a:rPr lang="en-US" sz="3600" dirty="0" err="1">
                <a:solidFill>
                  <a:srgbClr val="333333"/>
                </a:solidFill>
                <a:latin typeface="+mn-lt"/>
              </a:rPr>
              <a:t>apiksaban</a:t>
            </a:r>
            <a:r>
              <a:rPr lang="en-US" sz="3600" dirty="0">
                <a:solidFill>
                  <a:srgbClr val="333333"/>
                </a:solidFill>
                <a:latin typeface="+mn-lt"/>
              </a:rPr>
              <a:t> h</a:t>
            </a:r>
            <a:r>
              <a:rPr lang="az-Latn-AZ" sz="3600" dirty="0">
                <a:solidFill>
                  <a:srgbClr val="333333"/>
                </a:solidFill>
                <a:latin typeface="+mn-lt"/>
              </a:rPr>
              <a:t>ə</a:t>
            </a:r>
            <a:r>
              <a:rPr lang="en-US" sz="3600" dirty="0">
                <a:solidFill>
                  <a:srgbClr val="333333"/>
                </a:solidFill>
                <a:latin typeface="+mn-lt"/>
              </a:rPr>
              <a:t>m d</a:t>
            </a:r>
            <a:r>
              <a:rPr lang="az-Latn-AZ" sz="3600" dirty="0">
                <a:solidFill>
                  <a:srgbClr val="333333"/>
                </a:solidFill>
                <a:latin typeface="+mn-lt"/>
              </a:rPr>
              <a:t>ə</a:t>
            </a:r>
            <a:r>
              <a:rPr lang="en-US" sz="36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+mn-lt"/>
              </a:rPr>
              <a:t>edoksaban</a:t>
            </a:r>
            <a:r>
              <a:rPr lang="en-US" sz="36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+mn-lt"/>
              </a:rPr>
              <a:t>klinik</a:t>
            </a:r>
            <a:r>
              <a:rPr lang="en-US" sz="3600" dirty="0">
                <a:solidFill>
                  <a:srgbClr val="333333"/>
                </a:solidFill>
                <a:latin typeface="+mn-lt"/>
              </a:rPr>
              <a:t> net </a:t>
            </a:r>
            <a:r>
              <a:rPr lang="en-US" sz="3600" dirty="0" err="1">
                <a:solidFill>
                  <a:srgbClr val="333333"/>
                </a:solidFill>
                <a:latin typeface="+mn-lt"/>
              </a:rPr>
              <a:t>fayda</a:t>
            </a:r>
            <a:r>
              <a:rPr lang="en-US" sz="36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+mn-lt"/>
              </a:rPr>
              <a:t>gös</a:t>
            </a:r>
            <a:r>
              <a:rPr lang="tr-TR" sz="3600" dirty="0">
                <a:solidFill>
                  <a:srgbClr val="333333"/>
                </a:solidFill>
                <a:latin typeface="+mn-lt"/>
              </a:rPr>
              <a:t>t</a:t>
            </a:r>
            <a:r>
              <a:rPr lang="az-Latn-AZ" sz="3600" dirty="0">
                <a:solidFill>
                  <a:srgbClr val="333333"/>
                </a:solidFill>
                <a:latin typeface="+mn-lt"/>
              </a:rPr>
              <a:t>ə</a:t>
            </a:r>
            <a:r>
              <a:rPr lang="en-US" sz="3600" dirty="0">
                <a:solidFill>
                  <a:srgbClr val="333333"/>
                </a:solidFill>
                <a:latin typeface="+mn-lt"/>
              </a:rPr>
              <a:t>rm</a:t>
            </a:r>
            <a:r>
              <a:rPr lang="az-Latn-AZ" sz="3600" dirty="0">
                <a:solidFill>
                  <a:srgbClr val="333333"/>
                </a:solidFill>
                <a:latin typeface="+mn-lt"/>
              </a:rPr>
              <a:t>ə</a:t>
            </a:r>
            <a:r>
              <a:rPr lang="en-US" sz="3600" dirty="0">
                <a:solidFill>
                  <a:srgbClr val="333333"/>
                </a:solidFill>
                <a:latin typeface="+mn-lt"/>
              </a:rPr>
              <a:t>k</a:t>
            </a:r>
            <a:r>
              <a:rPr lang="az-Latn-AZ" sz="3600" dirty="0">
                <a:solidFill>
                  <a:srgbClr val="333333"/>
                </a:solidFill>
                <a:latin typeface="+mn-lt"/>
              </a:rPr>
              <a:t>də</a:t>
            </a:r>
            <a:r>
              <a:rPr lang="en-US" sz="3600" dirty="0">
                <a:solidFill>
                  <a:srgbClr val="333333"/>
                </a:solidFill>
                <a:latin typeface="+mn-lt"/>
              </a:rPr>
              <a:t>dir.</a:t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C6886BB-EE17-48DD-ADF9-47213EC18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1175" y="210702"/>
            <a:ext cx="8730825" cy="643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8250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32029-5F37-41C7-ADC4-8D11491C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432" y="224448"/>
            <a:ext cx="11077135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  <a:cs typeface="Times New Roman" panose="02020603050405020304" pitchFamily="18" charset="0"/>
              </a:rPr>
              <a:t>Yaşlılarda </a:t>
            </a:r>
            <a:r>
              <a:rPr lang="az-Latn-AZ" b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b="1" dirty="0">
                <a:latin typeface="+mn-lt"/>
                <a:cs typeface="Times New Roman" panose="02020603050405020304" pitchFamily="18" charset="0"/>
              </a:rPr>
              <a:t>OA</a:t>
            </a:r>
            <a:r>
              <a:rPr lang="az-Latn-AZ" b="1" dirty="0">
                <a:latin typeface="+mn-lt"/>
                <a:cs typeface="Times New Roman" panose="02020603050405020304" pitchFamily="18" charset="0"/>
              </a:rPr>
              <a:t>K</a:t>
            </a:r>
            <a:r>
              <a:rPr lang="en-US" b="1" dirty="0">
                <a:latin typeface="+mn-lt"/>
                <a:cs typeface="Times New Roman" panose="02020603050405020304" pitchFamily="18" charset="0"/>
              </a:rPr>
              <a:t>'</a:t>
            </a:r>
            <a:r>
              <a:rPr lang="en-US" b="1" dirty="0" err="1">
                <a:latin typeface="+mn-lt"/>
                <a:cs typeface="Times New Roman" panose="02020603050405020304" pitchFamily="18" charset="0"/>
              </a:rPr>
              <a:t>larda</a:t>
            </a:r>
            <a:r>
              <a:rPr lang="en-US" b="1" dirty="0">
                <a:latin typeface="+mn-lt"/>
                <a:cs typeface="Times New Roman" panose="02020603050405020304" pitchFamily="18" charset="0"/>
              </a:rPr>
              <a:t> Gastrointestinal </a:t>
            </a:r>
            <a:r>
              <a:rPr lang="az-Latn-AZ" b="1" dirty="0">
                <a:latin typeface="+mn-lt"/>
                <a:cs typeface="Times New Roman" panose="02020603050405020304" pitchFamily="18" charset="0"/>
              </a:rPr>
              <a:t>Q</a:t>
            </a:r>
            <a:r>
              <a:rPr lang="en-US" b="1" dirty="0" err="1">
                <a:latin typeface="+mn-lt"/>
                <a:cs typeface="Times New Roman" panose="02020603050405020304" pitchFamily="18" charset="0"/>
              </a:rPr>
              <a:t>anamalar</a:t>
            </a:r>
            <a:r>
              <a:rPr lang="az-Latn-AZ" b="1" dirty="0">
                <a:latin typeface="+mn-lt"/>
                <a:cs typeface="Times New Roman" panose="02020603050405020304" pitchFamily="18" charset="0"/>
              </a:rPr>
              <a:t>ı</a:t>
            </a:r>
            <a:br>
              <a:rPr lang="en-US" b="1" dirty="0">
                <a:latin typeface="+mn-lt"/>
                <a:cs typeface="Times New Roman" panose="02020603050405020304" pitchFamily="18" charset="0"/>
              </a:rPr>
            </a:br>
            <a:endParaRPr lang="ru-RU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D717DDC-45B0-49AA-B215-49FB37BEFB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4918" y="1156327"/>
            <a:ext cx="8951587" cy="559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1952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23061-21EB-4DEA-A894-AF39407B4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448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  <a:cs typeface="Times New Roman" panose="02020603050405020304" pitchFamily="18" charset="0"/>
              </a:rPr>
              <a:t>Yaşlılarda </a:t>
            </a:r>
            <a:r>
              <a:rPr lang="az-Latn-AZ" b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b="1" dirty="0">
                <a:latin typeface="+mn-lt"/>
                <a:cs typeface="Times New Roman" panose="02020603050405020304" pitchFamily="18" charset="0"/>
              </a:rPr>
              <a:t>OA</a:t>
            </a:r>
            <a:r>
              <a:rPr lang="az-Latn-AZ" b="1" dirty="0">
                <a:latin typeface="+mn-lt"/>
                <a:cs typeface="Times New Roman" panose="02020603050405020304" pitchFamily="18" charset="0"/>
              </a:rPr>
              <a:t>K</a:t>
            </a:r>
            <a:r>
              <a:rPr lang="en-US" b="1" dirty="0">
                <a:latin typeface="+mn-lt"/>
                <a:cs typeface="Times New Roman" panose="02020603050405020304" pitchFamily="18" charset="0"/>
              </a:rPr>
              <a:t>'</a:t>
            </a:r>
            <a:r>
              <a:rPr lang="en-US" b="1" dirty="0" err="1">
                <a:latin typeface="+mn-lt"/>
                <a:cs typeface="Times New Roman" panose="02020603050405020304" pitchFamily="18" charset="0"/>
              </a:rPr>
              <a:t>larda</a:t>
            </a:r>
            <a:r>
              <a:rPr 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az-Latn-AZ" b="1" dirty="0">
                <a:latin typeface="+mn-lt"/>
                <a:cs typeface="Times New Roman" panose="02020603050405020304" pitchFamily="18" charset="0"/>
              </a:rPr>
              <a:t>Beyin Q</a:t>
            </a:r>
            <a:r>
              <a:rPr lang="en-US" b="1" dirty="0" err="1">
                <a:latin typeface="+mn-lt"/>
                <a:cs typeface="Times New Roman" panose="02020603050405020304" pitchFamily="18" charset="0"/>
              </a:rPr>
              <a:t>anamalar</a:t>
            </a:r>
            <a:r>
              <a:rPr lang="az-Latn-AZ" b="1" dirty="0">
                <a:latin typeface="+mn-lt"/>
                <a:cs typeface="Times New Roman" panose="02020603050405020304" pitchFamily="18" charset="0"/>
              </a:rPr>
              <a:t>ı</a:t>
            </a:r>
            <a:br>
              <a:rPr lang="en-US" dirty="0">
                <a:latin typeface="+mn-lt"/>
                <a:cs typeface="Times New Roman" panose="02020603050405020304" pitchFamily="18" charset="0"/>
              </a:rPr>
            </a:br>
            <a:endParaRPr lang="ru-RU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5AE78C0-CBA8-42B6-9E60-E40B442EE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190" y="1092768"/>
            <a:ext cx="9025574" cy="563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37540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8BB17-33B0-4514-9379-C8C8ABCE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6347" y="1762537"/>
            <a:ext cx="3882888" cy="2107097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Müxtəlif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komorbiditeleri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olan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yaşlılarda</a:t>
            </a:r>
            <a:r>
              <a:rPr lang="az-Latn-AZ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oral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antikoaqulyantların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seçimi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AF8C1D9-7AFB-4593-97B5-87619F191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2599"/>
            <a:ext cx="8216347" cy="685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65646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6048C-C12C-498C-A673-7DFC92A8D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70" y="490329"/>
            <a:ext cx="10515600" cy="650995"/>
          </a:xfrm>
        </p:spPr>
        <p:txBody>
          <a:bodyPr>
            <a:normAutofit fontScale="90000"/>
          </a:bodyPr>
          <a:lstStyle/>
          <a:p>
            <a:r>
              <a:rPr lang="ru-RU" altLang="ru-RU" sz="3100" b="1" dirty="0" err="1">
                <a:solidFill>
                  <a:srgbClr val="333333"/>
                </a:solidFill>
                <a:latin typeface="+mn-lt"/>
              </a:rPr>
              <a:t>Kreatinin</a:t>
            </a:r>
            <a:r>
              <a:rPr lang="ru-RU" altLang="ru-RU" sz="3100" b="1" dirty="0">
                <a:solidFill>
                  <a:srgbClr val="333333"/>
                </a:solidFill>
                <a:latin typeface="+mn-lt"/>
              </a:rPr>
              <a:t> </a:t>
            </a:r>
            <a:r>
              <a:rPr lang="ru-RU" altLang="ru-RU" sz="3100" b="1" dirty="0" err="1">
                <a:solidFill>
                  <a:srgbClr val="333333"/>
                </a:solidFill>
                <a:latin typeface="+mn-lt"/>
              </a:rPr>
              <a:t>klirensi</a:t>
            </a:r>
            <a:r>
              <a:rPr lang="ru-RU" altLang="ru-RU" sz="3100" b="1" dirty="0">
                <a:solidFill>
                  <a:srgbClr val="333333"/>
                </a:solidFill>
                <a:latin typeface="+mn-lt"/>
              </a:rPr>
              <a:t> </a:t>
            </a:r>
            <a:r>
              <a:rPr lang="ru-RU" altLang="ru-RU" sz="3100" b="1" dirty="0" err="1">
                <a:solidFill>
                  <a:srgbClr val="333333"/>
                </a:solidFill>
                <a:latin typeface="+mn-lt"/>
              </a:rPr>
              <a:t>əsasında</a:t>
            </a:r>
            <a:r>
              <a:rPr lang="ru-RU" altLang="ru-RU" sz="3100" b="1" dirty="0">
                <a:solidFill>
                  <a:srgbClr val="333333"/>
                </a:solidFill>
                <a:latin typeface="+mn-lt"/>
              </a:rPr>
              <a:t> </a:t>
            </a:r>
            <a:r>
              <a:rPr lang="ru-RU" altLang="ru-RU" sz="3100" b="1" dirty="0" err="1">
                <a:solidFill>
                  <a:srgbClr val="333333"/>
                </a:solidFill>
                <a:latin typeface="+mn-lt"/>
              </a:rPr>
              <a:t>atrial</a:t>
            </a:r>
            <a:r>
              <a:rPr lang="ru-RU" altLang="ru-RU" sz="3100" b="1" dirty="0">
                <a:solidFill>
                  <a:srgbClr val="333333"/>
                </a:solidFill>
                <a:latin typeface="+mn-lt"/>
              </a:rPr>
              <a:t> </a:t>
            </a:r>
            <a:r>
              <a:rPr lang="ru-RU" altLang="ru-RU" sz="3100" b="1" dirty="0" err="1">
                <a:solidFill>
                  <a:srgbClr val="333333"/>
                </a:solidFill>
                <a:latin typeface="+mn-lt"/>
              </a:rPr>
              <a:t>fibrilasiya</a:t>
            </a:r>
            <a:r>
              <a:rPr lang="ru-RU" altLang="ru-RU" sz="3100" b="1" dirty="0">
                <a:solidFill>
                  <a:srgbClr val="333333"/>
                </a:solidFill>
                <a:latin typeface="+mn-lt"/>
              </a:rPr>
              <a:t> </a:t>
            </a:r>
            <a:r>
              <a:rPr lang="ru-RU" altLang="ru-RU" sz="3100" b="1" dirty="0" err="1">
                <a:solidFill>
                  <a:srgbClr val="333333"/>
                </a:solidFill>
                <a:latin typeface="+mn-lt"/>
              </a:rPr>
              <a:t>zamanı</a:t>
            </a:r>
            <a:r>
              <a:rPr lang="ru-RU" altLang="ru-RU" sz="3100" b="1" dirty="0">
                <a:solidFill>
                  <a:srgbClr val="333333"/>
                </a:solidFill>
                <a:latin typeface="+mn-lt"/>
              </a:rPr>
              <a:t> </a:t>
            </a:r>
            <a:r>
              <a:rPr lang="az-Latn-AZ" altLang="ru-RU" sz="3100" b="1" dirty="0">
                <a:solidFill>
                  <a:srgbClr val="333333"/>
                </a:solidFill>
                <a:latin typeface="+mn-lt"/>
              </a:rPr>
              <a:t>YOAK-ların</a:t>
            </a:r>
            <a:r>
              <a:rPr lang="ru-RU" altLang="ru-RU" sz="3100" b="1" dirty="0">
                <a:solidFill>
                  <a:srgbClr val="333333"/>
                </a:solidFill>
                <a:latin typeface="+mn-lt"/>
              </a:rPr>
              <a:t> </a:t>
            </a:r>
            <a:r>
              <a:rPr lang="ru-RU" altLang="ru-RU" sz="3100" b="1" dirty="0" err="1">
                <a:solidFill>
                  <a:srgbClr val="333333"/>
                </a:solidFill>
                <a:latin typeface="+mn-lt"/>
              </a:rPr>
              <a:t>dozası</a:t>
            </a:r>
            <a:br>
              <a:rPr kumimoji="0" lang="ru-RU" altLang="ru-RU" sz="3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3FEE6D0-1774-4135-AFC8-C1CA507363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342548"/>
              </p:ext>
            </p:extLst>
          </p:nvPr>
        </p:nvGraphicFramePr>
        <p:xfrm>
          <a:off x="1113183" y="980660"/>
          <a:ext cx="9616185" cy="459850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23237">
                  <a:extLst>
                    <a:ext uri="{9D8B030D-6E8A-4147-A177-3AD203B41FA5}">
                      <a16:colId xmlns:a16="http://schemas.microsoft.com/office/drawing/2014/main" val="2276934171"/>
                    </a:ext>
                  </a:extLst>
                </a:gridCol>
                <a:gridCol w="1923237">
                  <a:extLst>
                    <a:ext uri="{9D8B030D-6E8A-4147-A177-3AD203B41FA5}">
                      <a16:colId xmlns:a16="http://schemas.microsoft.com/office/drawing/2014/main" val="2237247017"/>
                    </a:ext>
                  </a:extLst>
                </a:gridCol>
                <a:gridCol w="1923237">
                  <a:extLst>
                    <a:ext uri="{9D8B030D-6E8A-4147-A177-3AD203B41FA5}">
                      <a16:colId xmlns:a16="http://schemas.microsoft.com/office/drawing/2014/main" val="237350549"/>
                    </a:ext>
                  </a:extLst>
                </a:gridCol>
                <a:gridCol w="1923237">
                  <a:extLst>
                    <a:ext uri="{9D8B030D-6E8A-4147-A177-3AD203B41FA5}">
                      <a16:colId xmlns:a16="http://schemas.microsoft.com/office/drawing/2014/main" val="417479462"/>
                    </a:ext>
                  </a:extLst>
                </a:gridCol>
                <a:gridCol w="1923237">
                  <a:extLst>
                    <a:ext uri="{9D8B030D-6E8A-4147-A177-3AD203B41FA5}">
                      <a16:colId xmlns:a16="http://schemas.microsoft.com/office/drawing/2014/main" val="3538211870"/>
                    </a:ext>
                  </a:extLst>
                </a:gridCol>
              </a:tblGrid>
              <a:tr h="340221">
                <a:tc>
                  <a:txBody>
                    <a:bodyPr/>
                    <a:lstStyle/>
                    <a:p>
                      <a:pPr algn="l" fontAlgn="t"/>
                      <a:endParaRPr lang="ru-RU" sz="1600" b="1" dirty="0">
                        <a:effectLst/>
                      </a:endParaRPr>
                    </a:p>
                  </a:txBody>
                  <a:tcPr marL="80580" marR="80580" marT="40290" marB="4029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Dabiqatran</a:t>
                      </a:r>
                      <a:endParaRPr lang="en-US" sz="1600" b="1">
                        <a:effectLst/>
                      </a:endParaRPr>
                    </a:p>
                  </a:txBody>
                  <a:tcPr marL="80580" marR="80580" marT="40290" marB="4029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Rivaroksaban</a:t>
                      </a:r>
                      <a:endParaRPr lang="en-US" sz="1600" b="1">
                        <a:effectLst/>
                      </a:endParaRPr>
                    </a:p>
                  </a:txBody>
                  <a:tcPr marL="80580" marR="80580" marT="40290" marB="4029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Apiksaban</a:t>
                      </a:r>
                      <a:endParaRPr lang="en-US" sz="1600" b="1">
                        <a:effectLst/>
                      </a:endParaRPr>
                    </a:p>
                  </a:txBody>
                  <a:tcPr marL="80580" marR="80580" marT="40290" marB="4029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Edoksaban</a:t>
                      </a:r>
                      <a:endParaRPr lang="en-US" sz="1600" b="1">
                        <a:effectLst/>
                      </a:endParaRPr>
                    </a:p>
                  </a:txBody>
                  <a:tcPr marL="80580" marR="80580" marT="40290" marB="40290"/>
                </a:tc>
                <a:extLst>
                  <a:ext uri="{0D108BD9-81ED-4DB2-BD59-A6C34878D82A}">
                    <a16:rowId xmlns:a16="http://schemas.microsoft.com/office/drawing/2014/main" val="2604288402"/>
                  </a:ext>
                </a:extLst>
              </a:tr>
              <a:tr h="85165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Normal </a:t>
                      </a:r>
                      <a:r>
                        <a:rPr lang="en-US" sz="1600" dirty="0" err="1">
                          <a:effectLst/>
                        </a:rPr>
                        <a:t>böyrək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funksiyası</a:t>
                      </a:r>
                      <a:r>
                        <a:rPr lang="en-US" sz="1600" dirty="0">
                          <a:effectLst/>
                        </a:rPr>
                        <a:t> (</a:t>
                      </a:r>
                      <a:r>
                        <a:rPr lang="en-US" sz="1600" dirty="0" err="1">
                          <a:effectLst/>
                        </a:rPr>
                        <a:t>CrCl</a:t>
                      </a:r>
                      <a:r>
                        <a:rPr lang="en-US" sz="1600" dirty="0">
                          <a:effectLst/>
                        </a:rPr>
                        <a:t> &gt;80 ml/</a:t>
                      </a:r>
                      <a:r>
                        <a:rPr lang="en-US" sz="1600" dirty="0" err="1">
                          <a:effectLst/>
                        </a:rPr>
                        <a:t>dəq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b="0" dirty="0">
                        <a:effectLst/>
                      </a:endParaRPr>
                    </a:p>
                  </a:txBody>
                  <a:tcPr marL="80580" marR="80580" marT="40290" marB="4029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 err="1">
                          <a:effectLst/>
                        </a:rPr>
                        <a:t>Gündə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iki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dəfə</a:t>
                      </a:r>
                      <a:r>
                        <a:rPr lang="en-US" sz="1600" dirty="0">
                          <a:effectLst/>
                        </a:rPr>
                        <a:t> 150 ​​</a:t>
                      </a:r>
                      <a:r>
                        <a:rPr lang="en-US" sz="1600" dirty="0" err="1">
                          <a:effectLst/>
                        </a:rPr>
                        <a:t>mq</a:t>
                      </a:r>
                      <a:endParaRPr lang="en-US" sz="1600" b="0" dirty="0">
                        <a:effectLst/>
                      </a:endParaRPr>
                    </a:p>
                  </a:txBody>
                  <a:tcPr marL="80580" marR="80580" marT="40290" marB="4029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 err="1">
                          <a:effectLst/>
                        </a:rPr>
                        <a:t>gündə</a:t>
                      </a:r>
                      <a:r>
                        <a:rPr lang="en-US" sz="1600" dirty="0">
                          <a:effectLst/>
                        </a:rPr>
                        <a:t> 20 </a:t>
                      </a:r>
                      <a:r>
                        <a:rPr lang="en-US" sz="1600" dirty="0" err="1">
                          <a:effectLst/>
                        </a:rPr>
                        <a:t>mq</a:t>
                      </a:r>
                      <a:endParaRPr lang="en-US" sz="1600" b="0" dirty="0">
                        <a:effectLst/>
                      </a:endParaRPr>
                    </a:p>
                  </a:txBody>
                  <a:tcPr marL="80580" marR="80580" marT="40290" marB="4029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Gündə iki dəfə 5 mq və ya gündə iki dəfə 2,5 mq </a:t>
                      </a:r>
                      <a:r>
                        <a:rPr lang="en-US" sz="1600" baseline="30000">
                          <a:effectLst/>
                        </a:rPr>
                        <a:t>*</a:t>
                      </a:r>
                      <a:endParaRPr lang="en-US" sz="1600" b="0">
                        <a:effectLst/>
                      </a:endParaRPr>
                    </a:p>
                  </a:txBody>
                  <a:tcPr marL="80580" marR="80580" marT="40290" marB="4029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Gündə 60 mq CrCl ≥95 mL/dəq olduqda çəkinin</a:t>
                      </a:r>
                      <a:endParaRPr lang="en-US" sz="1600" b="0">
                        <a:effectLst/>
                      </a:endParaRPr>
                    </a:p>
                  </a:txBody>
                  <a:tcPr marL="80580" marR="80580" marT="40290" marB="40290"/>
                </a:tc>
                <a:extLst>
                  <a:ext uri="{0D108BD9-81ED-4DB2-BD59-A6C34878D82A}">
                    <a16:rowId xmlns:a16="http://schemas.microsoft.com/office/drawing/2014/main" val="886664574"/>
                  </a:ext>
                </a:extLst>
              </a:tr>
              <a:tr h="85165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Yüngül böyrək çatışmazlığı (CrCl 50-80 mL/dəq)</a:t>
                      </a:r>
                      <a:endParaRPr lang="en-US" sz="1600" b="0">
                        <a:effectLst/>
                      </a:endParaRPr>
                    </a:p>
                  </a:txBody>
                  <a:tcPr marL="80580" marR="80580" marT="40290" marB="4029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 err="1">
                          <a:effectLst/>
                        </a:rPr>
                        <a:t>Gündə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iki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dəfə</a:t>
                      </a:r>
                      <a:r>
                        <a:rPr lang="en-US" sz="1600" dirty="0">
                          <a:effectLst/>
                        </a:rPr>
                        <a:t> 150 ​​</a:t>
                      </a:r>
                      <a:r>
                        <a:rPr lang="en-US" sz="1600" dirty="0" err="1">
                          <a:effectLst/>
                        </a:rPr>
                        <a:t>mq</a:t>
                      </a:r>
                      <a:endParaRPr lang="en-US" sz="1600" b="0" dirty="0">
                        <a:effectLst/>
                      </a:endParaRPr>
                    </a:p>
                  </a:txBody>
                  <a:tcPr marL="80580" marR="80580" marT="40290" marB="4029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gündə 20 mq</a:t>
                      </a:r>
                      <a:endParaRPr lang="en-US" sz="1600" b="0">
                        <a:effectLst/>
                      </a:endParaRPr>
                    </a:p>
                  </a:txBody>
                  <a:tcPr marL="80580" marR="80580" marT="40290" marB="4029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Gündə iki dəfə 5 mq və ya gündə iki dəfə 2,5 mq </a:t>
                      </a:r>
                      <a:r>
                        <a:rPr lang="en-US" sz="1600" baseline="30000">
                          <a:effectLst/>
                        </a:rPr>
                        <a:t>*</a:t>
                      </a:r>
                      <a:endParaRPr lang="en-US" sz="1600" b="0">
                        <a:effectLst/>
                      </a:endParaRPr>
                    </a:p>
                  </a:txBody>
                  <a:tcPr marL="80580" marR="80580" marT="40290" marB="4029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gündə 60 mq</a:t>
                      </a:r>
                      <a:endParaRPr lang="en-US" sz="1600" b="0">
                        <a:effectLst/>
                      </a:endParaRPr>
                    </a:p>
                  </a:txBody>
                  <a:tcPr marL="80580" marR="80580" marT="40290" marB="40290"/>
                </a:tc>
                <a:extLst>
                  <a:ext uri="{0D108BD9-81ED-4DB2-BD59-A6C34878D82A}">
                    <a16:rowId xmlns:a16="http://schemas.microsoft.com/office/drawing/2014/main" val="4019898157"/>
                  </a:ext>
                </a:extLst>
              </a:tr>
              <a:tr h="85165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 err="1">
                          <a:effectLst/>
                        </a:rPr>
                        <a:t>Orta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dərəcədə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böyrək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çatışmazlığı</a:t>
                      </a:r>
                      <a:r>
                        <a:rPr lang="en-US" sz="1600" dirty="0">
                          <a:effectLst/>
                        </a:rPr>
                        <a:t> (</a:t>
                      </a:r>
                      <a:r>
                        <a:rPr lang="en-US" sz="1600" dirty="0" err="1">
                          <a:effectLst/>
                        </a:rPr>
                        <a:t>CrCl</a:t>
                      </a:r>
                      <a:r>
                        <a:rPr lang="en-US" sz="1600" dirty="0">
                          <a:effectLst/>
                        </a:rPr>
                        <a:t> 30-50 mL/</a:t>
                      </a:r>
                      <a:r>
                        <a:rPr lang="en-US" sz="1600" dirty="0" err="1">
                          <a:effectLst/>
                        </a:rPr>
                        <a:t>dəq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b="0" dirty="0">
                        <a:effectLst/>
                      </a:endParaRPr>
                    </a:p>
                  </a:txBody>
                  <a:tcPr marL="80580" marR="80580" marT="40290" marB="4029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Gündə iki dəfə 150 ​​mq</a:t>
                      </a:r>
                      <a:endParaRPr lang="en-US" sz="1600" b="0">
                        <a:effectLst/>
                      </a:endParaRPr>
                    </a:p>
                  </a:txBody>
                  <a:tcPr marL="80580" marR="80580" marT="40290" marB="4029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Gündə 20 mq </a:t>
                      </a:r>
                      <a:r>
                        <a:rPr lang="en-US" sz="1600" baseline="30000">
                          <a:effectLst/>
                        </a:rPr>
                        <a:t>**</a:t>
                      </a:r>
                      <a:r>
                        <a:rPr lang="en-US" sz="1600">
                          <a:effectLst/>
                        </a:rPr>
                        <a:t> gündə 15 mq</a:t>
                      </a:r>
                      <a:endParaRPr lang="en-US" sz="1600" b="0">
                        <a:effectLst/>
                      </a:endParaRPr>
                    </a:p>
                  </a:txBody>
                  <a:tcPr marL="80580" marR="80580" marT="40290" marB="4029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Gündə iki dəfə 5 mq və ya gündə iki dəfə 2,5 mq </a:t>
                      </a:r>
                      <a:r>
                        <a:rPr lang="en-US" sz="1600" baseline="30000">
                          <a:effectLst/>
                        </a:rPr>
                        <a:t>*</a:t>
                      </a:r>
                      <a:endParaRPr lang="en-US" sz="1600" b="0">
                        <a:effectLst/>
                      </a:endParaRPr>
                    </a:p>
                  </a:txBody>
                  <a:tcPr marL="80580" marR="80580" marT="40290" marB="4029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Gündə 60 mq </a:t>
                      </a:r>
                      <a:r>
                        <a:rPr lang="en-US" sz="1600" baseline="30000">
                          <a:effectLst/>
                        </a:rPr>
                        <a:t>**</a:t>
                      </a:r>
                      <a:r>
                        <a:rPr lang="en-US" sz="1600">
                          <a:effectLst/>
                        </a:rPr>
                        <a:t> və ya gündəlik 30 mq </a:t>
                      </a:r>
                      <a:r>
                        <a:rPr lang="en-US" sz="1600" baseline="30000">
                          <a:effectLst/>
                        </a:rPr>
                        <a:t>!</a:t>
                      </a:r>
                      <a:endParaRPr lang="en-US" sz="1600" b="0">
                        <a:effectLst/>
                      </a:endParaRPr>
                    </a:p>
                  </a:txBody>
                  <a:tcPr marL="80580" marR="80580" marT="40290" marB="40290"/>
                </a:tc>
                <a:extLst>
                  <a:ext uri="{0D108BD9-81ED-4DB2-BD59-A6C34878D82A}">
                    <a16:rowId xmlns:a16="http://schemas.microsoft.com/office/drawing/2014/main" val="2778769884"/>
                  </a:ext>
                </a:extLst>
              </a:tr>
              <a:tr h="85165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Ağır böyrək çatışmazlığı </a:t>
                      </a:r>
                      <a:r>
                        <a:rPr lang="en-US" sz="1600" baseline="30000">
                          <a:effectLst/>
                        </a:rPr>
                        <a:t>+</a:t>
                      </a:r>
                      <a:r>
                        <a:rPr lang="en-US" sz="1600">
                          <a:effectLst/>
                        </a:rPr>
                        <a:t> (CrCl &lt;30 ml/dəq)</a:t>
                      </a:r>
                      <a:endParaRPr lang="en-US" sz="1600" b="0">
                        <a:effectLst/>
                      </a:endParaRPr>
                    </a:p>
                  </a:txBody>
                  <a:tcPr marL="80580" marR="80580" marT="40290" marB="4029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Gündə iki dəfə 75 mq</a:t>
                      </a:r>
                      <a:endParaRPr lang="en-US" sz="1600" b="0">
                        <a:effectLst/>
                      </a:endParaRPr>
                    </a:p>
                  </a:txBody>
                  <a:tcPr marL="80580" marR="80580" marT="40290" marB="4029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gündə 15 mq</a:t>
                      </a:r>
                      <a:endParaRPr lang="en-US" sz="1600" b="0">
                        <a:effectLst/>
                      </a:endParaRPr>
                    </a:p>
                  </a:txBody>
                  <a:tcPr marL="80580" marR="80580" marT="40290" marB="40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Latn-AZ" sz="1600" dirty="0">
                          <a:effectLst/>
                        </a:rPr>
                        <a:t>qaçının</a:t>
                      </a:r>
                      <a:endParaRPr lang="en-US" sz="1600" b="0" dirty="0">
                        <a:effectLst/>
                      </a:endParaRPr>
                    </a:p>
                    <a:p>
                      <a:pPr algn="l" fontAlgn="t"/>
                      <a:endParaRPr lang="en-US" sz="1600" b="0" dirty="0">
                        <a:effectLst/>
                      </a:endParaRPr>
                    </a:p>
                  </a:txBody>
                  <a:tcPr marL="80580" marR="80580" marT="40290" marB="4029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Gündə 30 mq </a:t>
                      </a:r>
                      <a:r>
                        <a:rPr lang="en-US" sz="1600" baseline="30000">
                          <a:effectLst/>
                        </a:rPr>
                        <a:t>!</a:t>
                      </a:r>
                      <a:endParaRPr lang="en-US" sz="1600" b="0">
                        <a:effectLst/>
                      </a:endParaRPr>
                    </a:p>
                  </a:txBody>
                  <a:tcPr marL="80580" marR="80580" marT="40290" marB="40290"/>
                </a:tc>
                <a:extLst>
                  <a:ext uri="{0D108BD9-81ED-4DB2-BD59-A6C34878D82A}">
                    <a16:rowId xmlns:a16="http://schemas.microsoft.com/office/drawing/2014/main" val="4167821934"/>
                  </a:ext>
                </a:extLst>
              </a:tr>
              <a:tr h="85165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 err="1">
                          <a:effectLst/>
                        </a:rPr>
                        <a:t>Hemodializ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zamanı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ağır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böyrək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çatışmazlığı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baseline="30000" dirty="0">
                          <a:effectLst/>
                        </a:rPr>
                        <a:t>+</a:t>
                      </a:r>
                      <a:endParaRPr lang="en-US" sz="1600" b="0" dirty="0">
                        <a:effectLst/>
                      </a:endParaRPr>
                    </a:p>
                  </a:txBody>
                  <a:tcPr marL="80580" marR="80580" marT="40290" marB="4029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z-Latn-AZ" sz="1600" dirty="0">
                          <a:effectLst/>
                        </a:rPr>
                        <a:t>qaçının</a:t>
                      </a:r>
                      <a:endParaRPr lang="en-US" sz="1600" b="0" dirty="0">
                        <a:effectLst/>
                      </a:endParaRPr>
                    </a:p>
                  </a:txBody>
                  <a:tcPr marL="80580" marR="80580" marT="40290" marB="40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Latn-AZ" sz="1600" dirty="0">
                          <a:effectLst/>
                        </a:rPr>
                        <a:t>qaçının</a:t>
                      </a:r>
                      <a:endParaRPr lang="en-US" sz="1600" b="0" dirty="0">
                        <a:effectLst/>
                      </a:endParaRPr>
                    </a:p>
                    <a:p>
                      <a:pPr algn="l" fontAlgn="t"/>
                      <a:endParaRPr lang="en-US" sz="1600" b="0" dirty="0">
                        <a:effectLst/>
                      </a:endParaRPr>
                    </a:p>
                  </a:txBody>
                  <a:tcPr marL="80580" marR="80580" marT="40290" marB="4029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Gündə iki dəfə 5 mq və ya gündə iki dəfə 2,5 mq </a:t>
                      </a:r>
                      <a:r>
                        <a:rPr lang="en-US" sz="1600" baseline="30000">
                          <a:effectLst/>
                        </a:rPr>
                        <a:t>*</a:t>
                      </a:r>
                      <a:endParaRPr lang="en-US" sz="1600" b="0">
                        <a:effectLst/>
                      </a:endParaRPr>
                    </a:p>
                  </a:txBody>
                  <a:tcPr marL="80580" marR="80580" marT="40290" marB="4029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z-Latn-AZ" sz="1600" dirty="0">
                          <a:effectLst/>
                        </a:rPr>
                        <a:t>qaçının</a:t>
                      </a:r>
                      <a:endParaRPr lang="en-US" sz="1600" b="0" dirty="0">
                        <a:effectLst/>
                      </a:endParaRPr>
                    </a:p>
                  </a:txBody>
                  <a:tcPr marL="80580" marR="80580" marT="40290" marB="40290"/>
                </a:tc>
                <a:extLst>
                  <a:ext uri="{0D108BD9-81ED-4DB2-BD59-A6C34878D82A}">
                    <a16:rowId xmlns:a16="http://schemas.microsoft.com/office/drawing/2014/main" val="1155204857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E6689A5F-4B69-4321-804B-E119D3BA0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770" y="5689391"/>
            <a:ext cx="930690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Qeydlər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: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*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 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Serum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kreatinin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≥1.5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mq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/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dL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, ≥80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yaş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, ≤60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kq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olmaqla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iki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xəstə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xarakteristikasında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Apixaban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gündə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2.5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mq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! 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CrCl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15-50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mL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/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dəq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**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 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CrCl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&gt;50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mL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/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dəq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+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 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CrCl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&gt;30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mL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/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dəq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və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dabigatran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rivaroksaban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və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edoksaban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və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apiksaban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ilə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&lt;25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mL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/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dəq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olan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hemodializdə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RCT-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lərdən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heç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bir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sübut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yoxdur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İxtisarlar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: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 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CrCl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kreatinin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klirensi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; RCT-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lər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randomizə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edilmiş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nəzarətli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sınaqlar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93593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4712" y="711732"/>
            <a:ext cx="8665846" cy="55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328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486"/>
            <a:ext cx="5787286" cy="584313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15" y="493486"/>
            <a:ext cx="5500985" cy="5733143"/>
          </a:xfrm>
        </p:spPr>
      </p:pic>
    </p:spTree>
    <p:extLst>
      <p:ext uri="{BB962C8B-B14F-4D97-AF65-F5344CB8AC3E}">
        <p14:creationId xmlns:p14="http://schemas.microsoft.com/office/powerpoint/2010/main" val="343490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12046-02E2-430F-9F8B-BC8CFBC37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44" y="220869"/>
            <a:ext cx="10515600" cy="920336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+mn-lt"/>
              </a:rPr>
              <a:t>Xəstənin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xüsusiyyətlərinə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və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ya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üstünlüklərinə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uyğun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olaraq</a:t>
            </a:r>
            <a:r>
              <a:rPr lang="en-US" sz="3200" b="1" dirty="0">
                <a:latin typeface="+mn-lt"/>
              </a:rPr>
              <a:t> AF-</a:t>
            </a:r>
            <a:r>
              <a:rPr lang="en-US" sz="3200" b="1" dirty="0" err="1">
                <a:latin typeface="+mn-lt"/>
              </a:rPr>
              <a:t>də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insultun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qarşısının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alınması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üçün</a:t>
            </a:r>
            <a:r>
              <a:rPr lang="en-US" sz="3200" b="1" dirty="0">
                <a:latin typeface="+mn-lt"/>
              </a:rPr>
              <a:t> </a:t>
            </a:r>
            <a:r>
              <a:rPr lang="az-Latn-AZ" sz="3200" b="1" dirty="0">
                <a:latin typeface="+mn-lt"/>
              </a:rPr>
              <a:t>YOAK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seçimi</a:t>
            </a:r>
            <a:endParaRPr lang="ru-RU" sz="3200" b="1" dirty="0">
              <a:latin typeface="+mn-lt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D87BFA7-E26E-485D-B312-876159C1FD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025705"/>
              </p:ext>
            </p:extLst>
          </p:nvPr>
        </p:nvGraphicFramePr>
        <p:xfrm>
          <a:off x="636103" y="1141205"/>
          <a:ext cx="10515600" cy="5372831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415873816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60241592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12779194"/>
                    </a:ext>
                  </a:extLst>
                </a:gridCol>
              </a:tblGrid>
              <a:tr h="27707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>
                          <a:effectLst/>
                        </a:rPr>
                        <a:t>Xəstə xüsusiyyətləri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dirty="0" err="1">
                          <a:effectLst/>
                        </a:rPr>
                        <a:t>Mülahizələr</a:t>
                      </a:r>
                      <a:endParaRPr lang="en-US" sz="1600" b="1" dirty="0">
                        <a:effectLst/>
                      </a:endParaRP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>
                          <a:effectLst/>
                        </a:rPr>
                        <a:t>Dərman seçimləri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758613"/>
                  </a:ext>
                </a:extLst>
              </a:tr>
              <a:tr h="340790">
                <a:tc rowSpan="2">
                  <a:txBody>
                    <a:bodyPr/>
                    <a:lstStyle/>
                    <a:p>
                      <a:pPr algn="l" fontAlgn="base"/>
                      <a:r>
                        <a:rPr lang="en-US" sz="1600" dirty="0" err="1">
                          <a:effectLst/>
                        </a:rPr>
                        <a:t>Yaşlı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xəstələr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ase"/>
                      <a:r>
                        <a:rPr lang="en-US" sz="1600">
                          <a:effectLst/>
                        </a:rPr>
                        <a:t>Böyük qanaxma riski ən aşağı olan və ən rahatlığı olan antikoaqulyantları nəzərdən keçirin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>
                          <a:effectLst/>
                        </a:rPr>
                        <a:t>NOAC-lara VKA-lara üstünlük verilir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667431"/>
                  </a:ext>
                </a:extLst>
              </a:tr>
              <a:tr h="7789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>
                          <a:effectLst/>
                        </a:rPr>
                        <a:t>Apiksaban, dabigatran 110 mq və edoksaban varfarinə nisbətən daha az ağır qanaxma ilə əlaqələndirilir.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076665"/>
                  </a:ext>
                </a:extLst>
              </a:tr>
              <a:tr h="51289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>
                          <a:effectLst/>
                        </a:rPr>
                        <a:t>Yüksək qanaxma riski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 err="1">
                          <a:effectLst/>
                        </a:rPr>
                        <a:t>Böyük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qanaxma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riski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ən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az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olan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antikoaqulyantları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nəzərdən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keçirin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ES" sz="1600">
                          <a:effectLst/>
                        </a:rPr>
                        <a:t>Apiksaban, dabigatran 110 mq və ya edoxaban.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532977"/>
                  </a:ext>
                </a:extLst>
              </a:tr>
              <a:tr h="51289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>
                          <a:effectLst/>
                        </a:rPr>
                        <a:t>Əvvəlki GI qanaxması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>
                          <a:effectLst/>
                        </a:rPr>
                        <a:t>GI qanaxma riski ən az olan antikoaqulyantları nəzərdən keçirin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>
                          <a:effectLst/>
                        </a:rPr>
                        <a:t>Apiksaban və ya edoksaban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203526"/>
                  </a:ext>
                </a:extLst>
              </a:tr>
              <a:tr h="51289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>
                          <a:effectLst/>
                        </a:rPr>
                        <a:t>Ağır böyrək çatışmazlığı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>
                          <a:effectLst/>
                        </a:rPr>
                        <a:t>Ən az böyrək klirensi olan antikoaqulyantları nəzərdən keçirin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>
                          <a:effectLst/>
                        </a:rPr>
                        <a:t>Apiksaban &gt; Rivaroksaban &gt; Edoksaban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654267"/>
                  </a:ext>
                </a:extLst>
              </a:tr>
              <a:tr h="51289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>
                          <a:effectLst/>
                        </a:rPr>
                        <a:t>Dispepsiya və ya GERD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 err="1">
                          <a:effectLst/>
                        </a:rPr>
                        <a:t>Agentin</a:t>
                      </a:r>
                      <a:r>
                        <a:rPr lang="en-US" sz="1600" dirty="0">
                          <a:effectLst/>
                        </a:rPr>
                        <a:t> GI </a:t>
                      </a:r>
                      <a:r>
                        <a:rPr lang="en-US" sz="1600" dirty="0" err="1">
                          <a:effectLst/>
                        </a:rPr>
                        <a:t>yan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təsirlərinə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daha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az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səbəb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olduğunu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düşünün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ES" sz="1600">
                          <a:effectLst/>
                        </a:rPr>
                        <a:t>Apiksaban, rivaroksaban və ya edoxaban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625288"/>
                  </a:ext>
                </a:extLst>
              </a:tr>
              <a:tr h="107105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>
                          <a:effectLst/>
                        </a:rPr>
                        <a:t>Nazogastrik və ya PEG borusu ilə qidalanma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>
                          <a:effectLst/>
                        </a:rPr>
                        <a:t>Ağızdan və enteral tətbiq arasında bioekvivalent olduğunu göstərən farmakokinetik məlumatları olan antikoaqulyantları nəzərdən keçirin </a:t>
                      </a:r>
                      <a:r>
                        <a:rPr lang="en-US" sz="1600" u="none" strike="noStrike">
                          <a:solidFill>
                            <a:srgbClr val="B7000F"/>
                          </a:solidFill>
                          <a:effectLst/>
                        </a:rPr>
                        <a:t>*</a:t>
                      </a:r>
                      <a:r>
                        <a:rPr lang="en-US" sz="1600">
                          <a:effectLst/>
                        </a:rPr>
                        <a:t>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>
                          <a:effectLst/>
                        </a:rPr>
                        <a:t>Apiksaban və ya rivaroksaban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47781"/>
                  </a:ext>
                </a:extLst>
              </a:tr>
              <a:tr h="74871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 err="1">
                          <a:effectLst/>
                        </a:rPr>
                        <a:t>Gündə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iki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dəfə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rejimə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riayət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edilməməsi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və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ya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həb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yükünün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minimuma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endirilməsi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tələbi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>
                          <a:effectLst/>
                        </a:rPr>
                        <a:t>Gündə bir dəfə dozaj rejimi ilə antikoaqulyantı nəzərdən keçirin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 err="1">
                          <a:effectLst/>
                        </a:rPr>
                        <a:t>Rivaroksaban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və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ya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edoxaban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282995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9C16396-A578-4897-8720-8F4EAE0E8C73}"/>
              </a:ext>
            </a:extLst>
          </p:cNvPr>
          <p:cNvSpPr/>
          <p:nvPr/>
        </p:nvSpPr>
        <p:spPr>
          <a:xfrm>
            <a:off x="636103" y="6514036"/>
            <a:ext cx="79612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1A1A1A"/>
                </a:solidFill>
                <a:effectLst/>
                <a:latin typeface="acumin-pro"/>
              </a:rPr>
              <a:t>GERD, </a:t>
            </a:r>
            <a:r>
              <a:rPr lang="en-US" sz="1200" b="0" i="0" dirty="0" err="1">
                <a:solidFill>
                  <a:srgbClr val="1A1A1A"/>
                </a:solidFill>
                <a:effectLst/>
                <a:latin typeface="acumin-pro"/>
              </a:rPr>
              <a:t>qastroezofageal</a:t>
            </a:r>
            <a:r>
              <a:rPr lang="en-US" sz="1200" b="0" i="0" dirty="0">
                <a:solidFill>
                  <a:srgbClr val="1A1A1A"/>
                </a:solidFill>
                <a:effectLst/>
                <a:latin typeface="acumin-pro"/>
              </a:rPr>
              <a:t> </a:t>
            </a:r>
            <a:r>
              <a:rPr lang="en-US" sz="1200" b="0" i="0" dirty="0" err="1">
                <a:solidFill>
                  <a:srgbClr val="1A1A1A"/>
                </a:solidFill>
                <a:effectLst/>
                <a:latin typeface="acumin-pro"/>
              </a:rPr>
              <a:t>reflü</a:t>
            </a:r>
            <a:r>
              <a:rPr lang="en-US" sz="1200" b="0" i="0" dirty="0">
                <a:solidFill>
                  <a:srgbClr val="1A1A1A"/>
                </a:solidFill>
                <a:effectLst/>
                <a:latin typeface="acumin-pro"/>
              </a:rPr>
              <a:t> </a:t>
            </a:r>
            <a:r>
              <a:rPr lang="en-US" sz="1200" b="0" i="0" dirty="0" err="1">
                <a:solidFill>
                  <a:srgbClr val="1A1A1A"/>
                </a:solidFill>
                <a:effectLst/>
                <a:latin typeface="acumin-pro"/>
              </a:rPr>
              <a:t>pozğunluğu</a:t>
            </a:r>
            <a:r>
              <a:rPr lang="en-US" sz="1200" b="0" i="0" dirty="0">
                <a:solidFill>
                  <a:srgbClr val="1A1A1A"/>
                </a:solidFill>
                <a:effectLst/>
                <a:latin typeface="acumin-pro"/>
              </a:rPr>
              <a:t>; PEG, </a:t>
            </a:r>
            <a:r>
              <a:rPr lang="en-US" sz="1200" b="0" i="0" dirty="0" err="1">
                <a:solidFill>
                  <a:srgbClr val="1A1A1A"/>
                </a:solidFill>
                <a:effectLst/>
                <a:latin typeface="acumin-pro"/>
              </a:rPr>
              <a:t>perkutan</a:t>
            </a:r>
            <a:r>
              <a:rPr lang="en-US" sz="1200" b="0" i="0" dirty="0">
                <a:solidFill>
                  <a:srgbClr val="1A1A1A"/>
                </a:solidFill>
                <a:effectLst/>
                <a:latin typeface="acumin-pro"/>
              </a:rPr>
              <a:t> </a:t>
            </a:r>
            <a:r>
              <a:rPr lang="en-US" sz="1200" b="0" i="0" dirty="0" err="1">
                <a:solidFill>
                  <a:srgbClr val="1A1A1A"/>
                </a:solidFill>
                <a:effectLst/>
                <a:latin typeface="acumin-pro"/>
              </a:rPr>
              <a:t>endoskopik</a:t>
            </a:r>
            <a:r>
              <a:rPr lang="en-US" sz="1200" b="0" i="0" dirty="0">
                <a:solidFill>
                  <a:srgbClr val="1A1A1A"/>
                </a:solidFill>
                <a:effectLst/>
                <a:latin typeface="acumin-pro"/>
              </a:rPr>
              <a:t> </a:t>
            </a:r>
            <a:r>
              <a:rPr lang="en-US" sz="1200" b="0" i="0" dirty="0" err="1">
                <a:solidFill>
                  <a:srgbClr val="1A1A1A"/>
                </a:solidFill>
                <a:effectLst/>
                <a:latin typeface="acumin-pro"/>
              </a:rPr>
              <a:t>qastrostomiya</a:t>
            </a:r>
            <a:r>
              <a:rPr lang="en-US" sz="1200" b="0" i="0" dirty="0">
                <a:solidFill>
                  <a:srgbClr val="1A1A1A"/>
                </a:solidFill>
                <a:effectLst/>
                <a:latin typeface="acumin-pro"/>
              </a:rPr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27186224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08932"/>
          </a:xfrm>
        </p:spPr>
        <p:txBody>
          <a:bodyPr>
            <a:normAutofit fontScale="90000"/>
          </a:bodyPr>
          <a:lstStyle/>
          <a:p>
            <a:r>
              <a:rPr lang="az-Latn-AZ" b="1" dirty="0">
                <a:latin typeface="+mn-lt"/>
              </a:rPr>
              <a:t>Qaraciyər çatışmazlığı zamanı AF idarə olunması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686" y="870857"/>
            <a:ext cx="10515600" cy="2090964"/>
          </a:xfrm>
        </p:spPr>
        <p:txBody>
          <a:bodyPr>
            <a:normAutofit lnSpcReduction="10000"/>
          </a:bodyPr>
          <a:lstStyle/>
          <a:p>
            <a:r>
              <a:rPr lang="az-Latn-AZ" dirty="0"/>
              <a:t>Sirrozlu xəstələrdə portal hipertenziya, qastroezofageal varikozlar, həm qanaxma, həm də laxtalaxmaya səbəb ola biləcək koaqulopatiyalar müşahidə olunur.</a:t>
            </a:r>
          </a:p>
          <a:p>
            <a:r>
              <a:rPr lang="az-Latn-AZ" dirty="0"/>
              <a:t>İNR dəyərləri qeyri-düzgün olur, müalicə effektivliyinə nəzarət çətinləşir.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61821"/>
            <a:ext cx="9993086" cy="389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71274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9916236" cy="781287"/>
          </a:xfrm>
        </p:spPr>
        <p:txBody>
          <a:bodyPr>
            <a:normAutofit fontScale="90000"/>
          </a:bodyPr>
          <a:lstStyle/>
          <a:p>
            <a:r>
              <a:rPr lang="tr-TR" b="1" dirty="0">
                <a:latin typeface="+mn-lt"/>
              </a:rPr>
              <a:t>Qarac</a:t>
            </a:r>
            <a:r>
              <a:rPr lang="az-Latn-AZ" b="1" dirty="0">
                <a:latin typeface="+mn-lt"/>
              </a:rPr>
              <a:t>i</a:t>
            </a:r>
            <a:r>
              <a:rPr lang="tr-TR" b="1" dirty="0">
                <a:latin typeface="+mn-lt"/>
              </a:rPr>
              <a:t>y</a:t>
            </a:r>
            <a:r>
              <a:rPr lang="az-Latn-AZ" b="1" dirty="0">
                <a:latin typeface="+mn-lt"/>
              </a:rPr>
              <a:t>ə</a:t>
            </a:r>
            <a:r>
              <a:rPr lang="tr-TR" b="1" dirty="0">
                <a:latin typeface="+mn-lt"/>
              </a:rPr>
              <a:t>r x</a:t>
            </a:r>
            <a:r>
              <a:rPr lang="az-Latn-AZ" b="1" dirty="0">
                <a:latin typeface="+mn-lt"/>
              </a:rPr>
              <a:t>əstəlikləri zamanı antikoaqulyasiya </a:t>
            </a:r>
            <a:endParaRPr lang="ru-RU" b="1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69" y="641445"/>
            <a:ext cx="8608522" cy="621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34459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177801" y="522514"/>
            <a:ext cx="11883570" cy="633548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Tayvanda</a:t>
            </a:r>
            <a:r>
              <a:rPr lang="en-US" dirty="0"/>
              <a:t> </a:t>
            </a:r>
            <a:r>
              <a:rPr lang="en-US" dirty="0" err="1"/>
              <a:t>böyük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müşahidə</a:t>
            </a:r>
            <a:r>
              <a:rPr lang="en-US" dirty="0"/>
              <a:t> </a:t>
            </a:r>
            <a:r>
              <a:rPr lang="en-US" dirty="0" err="1"/>
              <a:t>tədqiqatı</a:t>
            </a:r>
            <a:r>
              <a:rPr lang="en-US" dirty="0"/>
              <a:t> </a:t>
            </a:r>
            <a:r>
              <a:rPr lang="en-US" dirty="0" err="1"/>
              <a:t>sirroz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AF </a:t>
            </a:r>
            <a:r>
              <a:rPr lang="en-US" dirty="0" err="1"/>
              <a:t>olan</a:t>
            </a:r>
            <a:r>
              <a:rPr lang="en-US" dirty="0"/>
              <a:t> 10,000-dən </a:t>
            </a:r>
            <a:r>
              <a:rPr lang="en-US" dirty="0" err="1"/>
              <a:t>çox</a:t>
            </a:r>
            <a:r>
              <a:rPr lang="en-US" dirty="0"/>
              <a:t> </a:t>
            </a:r>
            <a:r>
              <a:rPr lang="en-US" dirty="0" err="1"/>
              <a:t>xəstəni</a:t>
            </a:r>
            <a:r>
              <a:rPr lang="en-US" dirty="0"/>
              <a:t> </a:t>
            </a:r>
            <a:r>
              <a:rPr lang="en-US" dirty="0" err="1"/>
              <a:t>təhlil</a:t>
            </a:r>
            <a:r>
              <a:rPr lang="en-US" dirty="0"/>
              <a:t> </a:t>
            </a:r>
            <a:r>
              <a:rPr lang="en-US" dirty="0" err="1"/>
              <a:t>edərək</a:t>
            </a:r>
            <a:r>
              <a:rPr lang="en-US" dirty="0"/>
              <a:t>, VKA </a:t>
            </a:r>
            <a:r>
              <a:rPr lang="en-US" dirty="0" err="1"/>
              <a:t>qəbul</a:t>
            </a:r>
            <a:r>
              <a:rPr lang="en-US" dirty="0"/>
              <a:t> </a:t>
            </a:r>
            <a:r>
              <a:rPr lang="en-US" dirty="0" err="1"/>
              <a:t>edənlərdə</a:t>
            </a:r>
            <a:r>
              <a:rPr lang="en-US" dirty="0"/>
              <a:t> </a:t>
            </a:r>
            <a:r>
              <a:rPr lang="en-US" dirty="0" err="1"/>
              <a:t>işemik</a:t>
            </a:r>
            <a:r>
              <a:rPr lang="en-US" dirty="0"/>
              <a:t> insult </a:t>
            </a:r>
            <a:r>
              <a:rPr lang="en-US" dirty="0" err="1"/>
              <a:t>riskinin</a:t>
            </a:r>
            <a:r>
              <a:rPr lang="en-US" dirty="0"/>
              <a:t> </a:t>
            </a:r>
            <a:r>
              <a:rPr lang="en-US" dirty="0" err="1"/>
              <a:t>azaldığını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az-Latn-AZ" dirty="0"/>
              <a:t>müalicə almayanlarla </a:t>
            </a:r>
            <a:r>
              <a:rPr lang="en-US" dirty="0" err="1"/>
              <a:t>müqayisədə</a:t>
            </a:r>
            <a:r>
              <a:rPr lang="en-US" dirty="0"/>
              <a:t> antiplatelet </a:t>
            </a:r>
            <a:r>
              <a:rPr lang="en-US" dirty="0" err="1"/>
              <a:t>qrupunda</a:t>
            </a:r>
            <a:r>
              <a:rPr lang="en-US" dirty="0"/>
              <a:t> </a:t>
            </a:r>
            <a:r>
              <a:rPr lang="en-US" dirty="0" err="1"/>
              <a:t>heç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fayda</a:t>
            </a:r>
            <a:r>
              <a:rPr lang="en-US" dirty="0"/>
              <a:t> </a:t>
            </a:r>
            <a:r>
              <a:rPr lang="en-US" dirty="0" err="1"/>
              <a:t>olmadığını</a:t>
            </a:r>
            <a:r>
              <a:rPr lang="en-US" dirty="0"/>
              <a:t> </a:t>
            </a:r>
            <a:r>
              <a:rPr lang="en-US" dirty="0" err="1"/>
              <a:t>qeyd</a:t>
            </a:r>
            <a:r>
              <a:rPr lang="en-US" dirty="0"/>
              <a:t> </a:t>
            </a:r>
            <a:r>
              <a:rPr lang="en-US" dirty="0" err="1"/>
              <a:t>etdi</a:t>
            </a:r>
            <a:r>
              <a:rPr lang="en-US" dirty="0"/>
              <a:t>. </a:t>
            </a:r>
          </a:p>
          <a:p>
            <a:r>
              <a:rPr lang="en-US" dirty="0"/>
              <a:t>AF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sirozlu</a:t>
            </a:r>
            <a:r>
              <a:rPr lang="en-US" dirty="0"/>
              <a:t> 20,000-ə </a:t>
            </a:r>
            <a:r>
              <a:rPr lang="en-US" dirty="0" err="1"/>
              <a:t>yaxın</a:t>
            </a:r>
            <a:r>
              <a:rPr lang="en-US" dirty="0"/>
              <a:t> </a:t>
            </a:r>
            <a:r>
              <a:rPr lang="en-US" dirty="0" err="1"/>
              <a:t>xəstənin</a:t>
            </a:r>
            <a:r>
              <a:rPr lang="en-US" dirty="0"/>
              <a:t> </a:t>
            </a:r>
            <a:r>
              <a:rPr lang="en-US" dirty="0" err="1"/>
              <a:t>yeddi</a:t>
            </a:r>
            <a:r>
              <a:rPr lang="en-US" dirty="0"/>
              <a:t> </a:t>
            </a:r>
            <a:r>
              <a:rPr lang="en-US" dirty="0" err="1"/>
              <a:t>kohort</a:t>
            </a:r>
            <a:r>
              <a:rPr lang="en-US" dirty="0"/>
              <a:t> </a:t>
            </a:r>
            <a:r>
              <a:rPr lang="en-US" dirty="0" err="1"/>
              <a:t>tədqiqatının</a:t>
            </a:r>
            <a:r>
              <a:rPr lang="en-US" dirty="0"/>
              <a:t> </a:t>
            </a:r>
            <a:r>
              <a:rPr lang="en-US" dirty="0" err="1"/>
              <a:t>sistematik</a:t>
            </a:r>
            <a:r>
              <a:rPr lang="en-US" dirty="0"/>
              <a:t> </a:t>
            </a:r>
            <a:r>
              <a:rPr lang="en-US" dirty="0" err="1"/>
              <a:t>nəzərdən</a:t>
            </a:r>
            <a:r>
              <a:rPr lang="en-US" dirty="0"/>
              <a:t> </a:t>
            </a:r>
            <a:r>
              <a:rPr lang="en-US" dirty="0" err="1"/>
              <a:t>keçirilməsi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meta-</a:t>
            </a:r>
            <a:r>
              <a:rPr lang="en-US" dirty="0" err="1"/>
              <a:t>analizi</a:t>
            </a:r>
            <a:r>
              <a:rPr lang="en-US" dirty="0"/>
              <a:t> </a:t>
            </a:r>
            <a:r>
              <a:rPr lang="en-US" dirty="0" err="1"/>
              <a:t>müəyyən</a:t>
            </a:r>
            <a:r>
              <a:rPr lang="en-US" dirty="0"/>
              <a:t> </a:t>
            </a:r>
            <a:r>
              <a:rPr lang="en-US" dirty="0" err="1"/>
              <a:t>etdi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, </a:t>
            </a:r>
            <a:r>
              <a:rPr lang="en-US" dirty="0" err="1"/>
              <a:t>antikoaqulyasiyanın</a:t>
            </a:r>
            <a:r>
              <a:rPr lang="en-US" dirty="0"/>
              <a:t> </a:t>
            </a:r>
            <a:r>
              <a:rPr lang="en-US" dirty="0" err="1"/>
              <a:t>istifadəsi</a:t>
            </a:r>
            <a:r>
              <a:rPr lang="en-US" dirty="0"/>
              <a:t> insult </a:t>
            </a:r>
            <a:r>
              <a:rPr lang="en-US" dirty="0" err="1"/>
              <a:t>riskinin</a:t>
            </a:r>
            <a:r>
              <a:rPr lang="en-US" dirty="0"/>
              <a:t> </a:t>
            </a:r>
            <a:r>
              <a:rPr lang="en-US" dirty="0" err="1"/>
              <a:t>azalması</a:t>
            </a:r>
            <a:r>
              <a:rPr lang="en-US" dirty="0"/>
              <a:t> </a:t>
            </a:r>
            <a:r>
              <a:rPr lang="en-US" dirty="0" err="1"/>
              <a:t>ilə</a:t>
            </a:r>
            <a:r>
              <a:rPr lang="en-US" dirty="0"/>
              <a:t> </a:t>
            </a:r>
            <a:r>
              <a:rPr lang="en-US" dirty="0" err="1"/>
              <a:t>əlaqələndirilir</a:t>
            </a:r>
            <a:r>
              <a:rPr lang="en-US" dirty="0"/>
              <a:t> (</a:t>
            </a:r>
            <a:r>
              <a:rPr lang="en-US" dirty="0" err="1"/>
              <a:t>birləşdirilmiş</a:t>
            </a:r>
            <a:r>
              <a:rPr lang="en-US" dirty="0"/>
              <a:t> HR, 0,58; 95% CI: 0,35-0,96). </a:t>
            </a:r>
            <a:r>
              <a:rPr lang="en-US" dirty="0" err="1"/>
              <a:t>Antikoaqulyasiya</a:t>
            </a:r>
            <a:r>
              <a:rPr lang="en-US" dirty="0"/>
              <a:t> </a:t>
            </a:r>
            <a:r>
              <a:rPr lang="en-US" dirty="0" err="1"/>
              <a:t>almayanlarla</a:t>
            </a:r>
            <a:r>
              <a:rPr lang="en-US" dirty="0"/>
              <a:t> </a:t>
            </a:r>
            <a:r>
              <a:rPr lang="en-US" dirty="0" err="1"/>
              <a:t>müqayisədə</a:t>
            </a:r>
            <a:r>
              <a:rPr lang="en-US" dirty="0"/>
              <a:t> </a:t>
            </a:r>
            <a:r>
              <a:rPr lang="en-US" dirty="0" err="1"/>
              <a:t>qanaxma</a:t>
            </a:r>
            <a:r>
              <a:rPr lang="en-US" dirty="0"/>
              <a:t> </a:t>
            </a:r>
            <a:r>
              <a:rPr lang="en-US" dirty="0" err="1"/>
              <a:t>riskinin</a:t>
            </a:r>
            <a:r>
              <a:rPr lang="en-US" dirty="0"/>
              <a:t> </a:t>
            </a:r>
            <a:r>
              <a:rPr lang="en-US" dirty="0" err="1"/>
              <a:t>artması</a:t>
            </a:r>
            <a:r>
              <a:rPr lang="en-US" dirty="0"/>
              <a:t> (HR, 1.45; 95% CI: 0.96-2.17)</a:t>
            </a:r>
            <a:r>
              <a:rPr lang="az-Latn-AZ" dirty="0"/>
              <a:t>əhəmiyyətli dərəcədə deyil.</a:t>
            </a:r>
            <a:endParaRPr lang="ru-RU" dirty="0"/>
          </a:p>
          <a:p>
            <a:pPr marL="0" indent="0">
              <a:buNone/>
            </a:pPr>
            <a:endParaRPr lang="az-Latn-AZ" dirty="0"/>
          </a:p>
          <a:p>
            <a:r>
              <a:rPr lang="en-US" dirty="0" err="1"/>
              <a:t>Siroz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AF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xəstələrdə</a:t>
            </a:r>
            <a:r>
              <a:rPr lang="en-US" dirty="0"/>
              <a:t> </a:t>
            </a:r>
            <a:r>
              <a:rPr lang="en-US" dirty="0" err="1"/>
              <a:t>antikoaqulyasiyanın</a:t>
            </a:r>
            <a:r>
              <a:rPr lang="en-US" dirty="0"/>
              <a:t> </a:t>
            </a:r>
            <a:r>
              <a:rPr lang="en-US" dirty="0" err="1"/>
              <a:t>istifadəsinə</a:t>
            </a:r>
            <a:r>
              <a:rPr lang="en-US" dirty="0"/>
              <a:t> </a:t>
            </a:r>
            <a:r>
              <a:rPr lang="en-US" dirty="0" err="1"/>
              <a:t>qərar</a:t>
            </a:r>
            <a:r>
              <a:rPr lang="en-US" dirty="0"/>
              <a:t> </a:t>
            </a:r>
            <a:r>
              <a:rPr lang="en-US" dirty="0" err="1"/>
              <a:t>verərkən</a:t>
            </a:r>
            <a:r>
              <a:rPr lang="en-US" dirty="0"/>
              <a:t> </a:t>
            </a:r>
            <a:r>
              <a:rPr lang="en-US" dirty="0" err="1"/>
              <a:t>multidissiplinar</a:t>
            </a:r>
            <a:r>
              <a:rPr lang="en-US" dirty="0"/>
              <a:t> </a:t>
            </a:r>
            <a:r>
              <a:rPr lang="en-US" dirty="0" err="1"/>
              <a:t>komanda</a:t>
            </a:r>
            <a:r>
              <a:rPr lang="en-US" dirty="0"/>
              <a:t> </a:t>
            </a:r>
            <a:r>
              <a:rPr lang="en-US" dirty="0" err="1"/>
              <a:t>ilə</a:t>
            </a:r>
            <a:r>
              <a:rPr lang="en-US" dirty="0"/>
              <a:t> </a:t>
            </a:r>
            <a:r>
              <a:rPr lang="en-US" dirty="0" err="1"/>
              <a:t>diqqətli</a:t>
            </a:r>
            <a:r>
              <a:rPr lang="en-US" dirty="0"/>
              <a:t> </a:t>
            </a:r>
            <a:r>
              <a:rPr lang="en-US" dirty="0" err="1"/>
              <a:t>əməkdaşlı</a:t>
            </a:r>
            <a:r>
              <a:rPr lang="az-Latn-AZ" dirty="0"/>
              <a:t>q</a:t>
            </a:r>
            <a:r>
              <a:rPr lang="en-US" dirty="0"/>
              <a:t> </a:t>
            </a:r>
            <a:r>
              <a:rPr lang="en-US" dirty="0" err="1"/>
              <a:t>tövsiyə</a:t>
            </a:r>
            <a:r>
              <a:rPr lang="en-US" dirty="0"/>
              <a:t> </a:t>
            </a:r>
            <a:r>
              <a:rPr lang="az-Latn-AZ" dirty="0"/>
              <a:t>olunur.</a:t>
            </a:r>
          </a:p>
          <a:p>
            <a:r>
              <a:rPr lang="en-US" dirty="0" err="1"/>
              <a:t>Müalicə</a:t>
            </a:r>
            <a:r>
              <a:rPr lang="en-US" dirty="0"/>
              <a:t> </a:t>
            </a:r>
            <a:r>
              <a:rPr lang="en-US" dirty="0" err="1"/>
              <a:t>başlamazdan</a:t>
            </a:r>
            <a:r>
              <a:rPr lang="en-US" dirty="0"/>
              <a:t> </a:t>
            </a:r>
            <a:r>
              <a:rPr lang="en-US" dirty="0" err="1"/>
              <a:t>əvvəl</a:t>
            </a:r>
            <a:r>
              <a:rPr lang="en-US" dirty="0"/>
              <a:t> </a:t>
            </a:r>
            <a:r>
              <a:rPr lang="en-US" dirty="0" err="1"/>
              <a:t>yüksək</a:t>
            </a:r>
            <a:r>
              <a:rPr lang="en-US" dirty="0"/>
              <a:t> </a:t>
            </a:r>
            <a:r>
              <a:rPr lang="en-US" dirty="0" err="1"/>
              <a:t>riskli</a:t>
            </a:r>
            <a:r>
              <a:rPr lang="en-US" dirty="0"/>
              <a:t> </a:t>
            </a:r>
            <a:r>
              <a:rPr lang="en-US" dirty="0" err="1"/>
              <a:t>lezyonların</a:t>
            </a:r>
            <a:r>
              <a:rPr lang="en-US" dirty="0"/>
              <a:t> (portal </a:t>
            </a:r>
            <a:r>
              <a:rPr lang="en-US" dirty="0" err="1"/>
              <a:t>hipertenziv</a:t>
            </a:r>
            <a:r>
              <a:rPr lang="en-US" dirty="0"/>
              <a:t> </a:t>
            </a:r>
            <a:r>
              <a:rPr lang="en-US" dirty="0" err="1"/>
              <a:t>qastropatiya</a:t>
            </a:r>
            <a:r>
              <a:rPr lang="en-US" dirty="0"/>
              <a:t>, </a:t>
            </a:r>
            <a:r>
              <a:rPr lang="en-US" dirty="0" err="1"/>
              <a:t>mədə</a:t>
            </a:r>
            <a:r>
              <a:rPr lang="en-US" dirty="0"/>
              <a:t> antral </a:t>
            </a:r>
            <a:r>
              <a:rPr lang="en-US" dirty="0" err="1"/>
              <a:t>damarlarının</a:t>
            </a:r>
            <a:r>
              <a:rPr lang="en-US" dirty="0"/>
              <a:t> </a:t>
            </a:r>
            <a:r>
              <a:rPr lang="en-US" dirty="0" err="1"/>
              <a:t>ektaziyası</a:t>
            </a:r>
            <a:r>
              <a:rPr lang="en-US" dirty="0"/>
              <a:t>, </a:t>
            </a:r>
            <a:r>
              <a:rPr lang="en-US" dirty="0" err="1"/>
              <a:t>qastroezofagial</a:t>
            </a:r>
            <a:r>
              <a:rPr lang="en-US" dirty="0"/>
              <a:t> </a:t>
            </a:r>
            <a:r>
              <a:rPr lang="en-US" dirty="0" err="1"/>
              <a:t>varikozlar</a:t>
            </a:r>
            <a:r>
              <a:rPr lang="en-US" dirty="0"/>
              <a:t>) </a:t>
            </a:r>
            <a:r>
              <a:rPr lang="en-US" dirty="0" err="1"/>
              <a:t>skrininqi</a:t>
            </a:r>
            <a:r>
              <a:rPr lang="en-US" dirty="0"/>
              <a:t> </a:t>
            </a:r>
            <a:r>
              <a:rPr lang="en-US" dirty="0" err="1"/>
              <a:t>üçün</a:t>
            </a:r>
            <a:r>
              <a:rPr lang="en-US" dirty="0"/>
              <a:t> </a:t>
            </a:r>
            <a:r>
              <a:rPr lang="en-US" dirty="0" err="1"/>
              <a:t>kliniki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yuxarı</a:t>
            </a:r>
            <a:r>
              <a:rPr lang="en-US" dirty="0"/>
              <a:t> </a:t>
            </a:r>
            <a:r>
              <a:rPr lang="en-US" dirty="0" err="1"/>
              <a:t>endoskopiya</a:t>
            </a:r>
            <a:r>
              <a:rPr lang="en-US" dirty="0"/>
              <a:t> </a:t>
            </a:r>
            <a:r>
              <a:rPr lang="en-US" dirty="0" err="1"/>
              <a:t>ilə</a:t>
            </a:r>
            <a:r>
              <a:rPr lang="en-US" dirty="0"/>
              <a:t> </a:t>
            </a:r>
            <a:r>
              <a:rPr lang="en-US" dirty="0" err="1"/>
              <a:t>qanaxma</a:t>
            </a:r>
            <a:r>
              <a:rPr lang="en-US" dirty="0"/>
              <a:t> </a:t>
            </a:r>
            <a:r>
              <a:rPr lang="en-US" dirty="0" err="1"/>
              <a:t>riskinin</a:t>
            </a:r>
            <a:r>
              <a:rPr lang="en-US" dirty="0"/>
              <a:t> </a:t>
            </a:r>
            <a:r>
              <a:rPr lang="en-US" dirty="0" err="1"/>
              <a:t>qiymətləndirilməsi</a:t>
            </a:r>
            <a:r>
              <a:rPr lang="en-US" dirty="0"/>
              <a:t> </a:t>
            </a:r>
            <a:r>
              <a:rPr lang="en-US" dirty="0" err="1"/>
              <a:t>tövsiyə</a:t>
            </a:r>
            <a:r>
              <a:rPr lang="en-US" dirty="0"/>
              <a:t> </a:t>
            </a:r>
            <a:r>
              <a:rPr lang="en-US" dirty="0" err="1"/>
              <a:t>olunur</a:t>
            </a:r>
            <a:r>
              <a:rPr lang="en-US" dirty="0"/>
              <a:t>.</a:t>
            </a:r>
            <a:endParaRPr lang="az-Latn-AZ" dirty="0"/>
          </a:p>
          <a:p>
            <a:r>
              <a:rPr lang="en-US" dirty="0" err="1"/>
              <a:t>Dekompensasiya</a:t>
            </a:r>
            <a:r>
              <a:rPr lang="en-US" dirty="0"/>
              <a:t> </a:t>
            </a:r>
            <a:r>
              <a:rPr lang="en-US" dirty="0" err="1"/>
              <a:t>olunmuş</a:t>
            </a:r>
            <a:r>
              <a:rPr lang="en-US" dirty="0"/>
              <a:t> </a:t>
            </a:r>
            <a:r>
              <a:rPr lang="en-US" dirty="0" err="1"/>
              <a:t>sirozlu</a:t>
            </a:r>
            <a:r>
              <a:rPr lang="en-US" dirty="0"/>
              <a:t> </a:t>
            </a:r>
            <a:r>
              <a:rPr lang="en-US" dirty="0" err="1"/>
              <a:t>xəstələrdə</a:t>
            </a:r>
            <a:r>
              <a:rPr lang="en-US" dirty="0"/>
              <a:t> (CTP B </a:t>
            </a:r>
            <a:r>
              <a:rPr lang="en-US" dirty="0" err="1"/>
              <a:t>və</a:t>
            </a:r>
            <a:r>
              <a:rPr lang="en-US" dirty="0"/>
              <a:t> C) </a:t>
            </a:r>
            <a:r>
              <a:rPr lang="en-US" dirty="0" err="1"/>
              <a:t>qanaxma</a:t>
            </a:r>
            <a:r>
              <a:rPr lang="en-US" dirty="0"/>
              <a:t> </a:t>
            </a:r>
            <a:r>
              <a:rPr lang="en-US" dirty="0" err="1"/>
              <a:t>riski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yüksək</a:t>
            </a:r>
            <a:r>
              <a:rPr lang="en-US" dirty="0"/>
              <a:t> </a:t>
            </a:r>
            <a:r>
              <a:rPr lang="en-US" dirty="0" err="1"/>
              <a:t>ola</a:t>
            </a:r>
            <a:r>
              <a:rPr lang="en-US" dirty="0"/>
              <a:t> </a:t>
            </a:r>
            <a:r>
              <a:rPr lang="en-US" dirty="0" err="1"/>
              <a:t>bilər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antikoaqulyasiyanın</a:t>
            </a:r>
            <a:r>
              <a:rPr lang="en-US" dirty="0"/>
              <a:t> </a:t>
            </a:r>
            <a:r>
              <a:rPr lang="en-US" dirty="0" err="1"/>
              <a:t>riskləri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faydaları</a:t>
            </a:r>
            <a:r>
              <a:rPr lang="en-US" dirty="0"/>
              <a:t> </a:t>
            </a:r>
            <a:r>
              <a:rPr lang="en-US" dirty="0" err="1"/>
              <a:t>haqqında</a:t>
            </a:r>
            <a:r>
              <a:rPr lang="en-US" dirty="0"/>
              <a:t> </a:t>
            </a:r>
            <a:r>
              <a:rPr lang="en-US" dirty="0" err="1"/>
              <a:t>məlumatlar</a:t>
            </a:r>
            <a:r>
              <a:rPr lang="en-US" dirty="0"/>
              <a:t> </a:t>
            </a:r>
            <a:r>
              <a:rPr lang="en-US" dirty="0" err="1"/>
              <a:t>çox</a:t>
            </a:r>
            <a:r>
              <a:rPr lang="en-US" dirty="0"/>
              <a:t> </a:t>
            </a:r>
            <a:r>
              <a:rPr lang="en-US" dirty="0" err="1"/>
              <a:t>azdır</a:t>
            </a:r>
            <a:r>
              <a:rPr lang="en-US" dirty="0"/>
              <a:t>.</a:t>
            </a:r>
            <a:endParaRPr lang="az-Latn-AZ" dirty="0"/>
          </a:p>
          <a:p>
            <a:pPr marL="0" indent="0">
              <a:buNone/>
            </a:pPr>
            <a:r>
              <a:rPr lang="az-Latn-AZ" dirty="0"/>
              <a:t>                 </a:t>
            </a:r>
            <a:r>
              <a:rPr lang="ru-RU" dirty="0"/>
              <a:t>https://aasldpubs.onlinelibrary.wiley.com/doi/full/10.1002/cld.1048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50386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53840"/>
            <a:ext cx="10515600" cy="2123122"/>
          </a:xfrm>
        </p:spPr>
        <p:txBody>
          <a:bodyPr>
            <a:normAutofit lnSpcReduction="10000"/>
          </a:bodyPr>
          <a:lstStyle/>
          <a:p>
            <a:r>
              <a:rPr lang="az-Latn-A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27 xəstə;23 xəstə qapaq əməliyyatı, 8 xəstə (Asc aort anevrizması-4, CAD -3 xəstə, mixoma -1 xəstə) əməliyyat olunmuşdur.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 </a:t>
            </a:r>
            <a:r>
              <a:rPr lang="az-Latn-A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xəstədə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(30%) - g</a:t>
            </a:r>
            <a:r>
              <a:rPr lang="az-Latn-A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iant LA 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&gt; 60 mm </a:t>
            </a:r>
          </a:p>
          <a:p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Bunlardan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5 x</a:t>
            </a:r>
            <a:r>
              <a:rPr lang="az-Latn-A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əstəyə plikasyon tikişlər, 3 xəstəyə - istmus rezeksiya əməliyyatı olunmuşdur.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002" y="167640"/>
            <a:ext cx="6667996" cy="36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66730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120640" y="365125"/>
            <a:ext cx="6233160" cy="1189355"/>
          </a:xfrm>
        </p:spPr>
        <p:txBody>
          <a:bodyPr>
            <a:normAutofit fontScale="90000"/>
          </a:bodyPr>
          <a:lstStyle/>
          <a:p>
            <a:r>
              <a:rPr lang="az-Latn-AZ" b="1" dirty="0">
                <a:solidFill>
                  <a:srgbClr val="FF0000"/>
                </a:solidFill>
                <a:latin typeface="+mn-lt"/>
              </a:rPr>
              <a:t>Cox MAZE proseduru- </a:t>
            </a:r>
            <a:r>
              <a:rPr lang="az-Latn-AZ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radyofrekans və krioablasiya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996" y="2167730"/>
            <a:ext cx="4488804" cy="4522629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0"/>
            <a:ext cx="3785821" cy="4351338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1" y="4343400"/>
            <a:ext cx="378582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68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9480" y="1"/>
            <a:ext cx="2941320" cy="822959"/>
          </a:xfrm>
        </p:spPr>
        <p:txBody>
          <a:bodyPr/>
          <a:lstStyle/>
          <a:p>
            <a:r>
              <a:rPr lang="az-Latn-AZ" b="1" dirty="0">
                <a:solidFill>
                  <a:srgbClr val="FF0000"/>
                </a:solidFill>
                <a:latin typeface="+mn-lt"/>
              </a:rPr>
              <a:t>Nəticə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22960"/>
            <a:ext cx="10515600" cy="5354003"/>
          </a:xfrm>
        </p:spPr>
        <p:txBody>
          <a:bodyPr>
            <a:normAutofit lnSpcReduction="10000"/>
          </a:bodyPr>
          <a:lstStyle/>
          <a:p>
            <a:r>
              <a:rPr lang="az-Latn-AZ" dirty="0">
                <a:solidFill>
                  <a:schemeClr val="tx1">
                    <a:lumMod val="95000"/>
                    <a:lumOff val="5000"/>
                  </a:schemeClr>
                </a:solidFill>
              </a:rPr>
              <a:t>5 illik sağ qalma nisbəti 92% təşkil edir. </a:t>
            </a:r>
          </a:p>
          <a:p>
            <a:r>
              <a:rPr lang="az-Latn-AZ" dirty="0">
                <a:solidFill>
                  <a:schemeClr val="tx1">
                    <a:lumMod val="95000"/>
                    <a:lumOff val="5000"/>
                  </a:schemeClr>
                </a:solidFill>
              </a:rPr>
              <a:t>26 xəstə : 20 xəstə(77%) xəstəxanadan çıxanda sinus ritmində idi.</a:t>
            </a:r>
          </a:p>
          <a:p>
            <a:r>
              <a:rPr lang="az-Latn-AZ" dirty="0">
                <a:solidFill>
                  <a:schemeClr val="tx1">
                    <a:lumMod val="95000"/>
                    <a:lumOff val="5000"/>
                  </a:schemeClr>
                </a:solidFill>
              </a:rPr>
              <a:t>13 xəstə(50%) amiodaronla evə yola salındı.</a:t>
            </a:r>
          </a:p>
          <a:p>
            <a:r>
              <a:rPr lang="az-Latn-AZ" dirty="0">
                <a:solidFill>
                  <a:schemeClr val="tx1">
                    <a:lumMod val="95000"/>
                    <a:lumOff val="5000"/>
                  </a:schemeClr>
                </a:solidFill>
              </a:rPr>
              <a:t>Xəstəxanadan çıxarkən dəvamlı AF olan 6 xəstənin -2 si ilk 3 ayda sinus ritminə döndü, 1 xəstə 2 il sonra sinus ritminə döndü.</a:t>
            </a:r>
            <a:endParaRPr lang="az-Latn-AZ" dirty="0"/>
          </a:p>
          <a:p>
            <a:r>
              <a:rPr lang="en-US" dirty="0" err="1"/>
              <a:t>Müşahidə</a:t>
            </a:r>
            <a:r>
              <a:rPr lang="en-US" dirty="0"/>
              <a:t> </a:t>
            </a:r>
            <a:r>
              <a:rPr lang="en-US" dirty="0" err="1"/>
              <a:t>dövründə</a:t>
            </a:r>
            <a:r>
              <a:rPr lang="en-US" dirty="0"/>
              <a:t> </a:t>
            </a:r>
            <a:r>
              <a:rPr lang="en-US" dirty="0" err="1"/>
              <a:t>heç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pasiyent</a:t>
            </a:r>
            <a:r>
              <a:rPr lang="en-US" dirty="0"/>
              <a:t> </a:t>
            </a:r>
            <a:r>
              <a:rPr lang="en-US" dirty="0" err="1"/>
              <a:t>embolik</a:t>
            </a:r>
            <a:r>
              <a:rPr lang="en-US" dirty="0"/>
              <a:t> insult </a:t>
            </a:r>
            <a:r>
              <a:rPr lang="en-US" dirty="0" err="1"/>
              <a:t>keçirməmişdir</a:t>
            </a:r>
            <a:r>
              <a:rPr lang="en-US" dirty="0"/>
              <a:t> </a:t>
            </a:r>
            <a:endParaRPr lang="az-Latn-AZ" dirty="0"/>
          </a:p>
          <a:p>
            <a:r>
              <a:rPr lang="en-US" dirty="0"/>
              <a:t>3 </a:t>
            </a:r>
            <a:r>
              <a:rPr lang="en-US" dirty="0" err="1"/>
              <a:t>xəstə</a:t>
            </a:r>
            <a:r>
              <a:rPr lang="en-US" dirty="0"/>
              <a:t> </a:t>
            </a:r>
            <a:r>
              <a:rPr lang="en-US" dirty="0" err="1"/>
              <a:t>warfarinizasiya</a:t>
            </a:r>
            <a:r>
              <a:rPr lang="en-US" dirty="0"/>
              <a:t> </a:t>
            </a:r>
            <a:r>
              <a:rPr lang="en-US" dirty="0" err="1"/>
              <a:t>ilə</a:t>
            </a:r>
            <a:r>
              <a:rPr lang="en-US" dirty="0"/>
              <a:t> </a:t>
            </a:r>
            <a:r>
              <a:rPr lang="en-US" dirty="0" err="1"/>
              <a:t>əməliyyatdan</a:t>
            </a:r>
            <a:r>
              <a:rPr lang="en-US" dirty="0"/>
              <a:t> </a:t>
            </a:r>
            <a:r>
              <a:rPr lang="en-US" dirty="0" err="1"/>
              <a:t>sonrakı</a:t>
            </a:r>
            <a:r>
              <a:rPr lang="en-US" dirty="0"/>
              <a:t> </a:t>
            </a:r>
            <a:r>
              <a:rPr lang="en-US" dirty="0" err="1"/>
              <a:t>erkən</a:t>
            </a:r>
            <a:r>
              <a:rPr lang="en-US" dirty="0"/>
              <a:t> </a:t>
            </a:r>
            <a:r>
              <a:rPr lang="en-US" dirty="0" err="1"/>
              <a:t>dövrdə</a:t>
            </a:r>
            <a:r>
              <a:rPr lang="en-US" dirty="0"/>
              <a:t> </a:t>
            </a:r>
            <a:r>
              <a:rPr lang="en-US" dirty="0" err="1"/>
              <a:t>beyin</a:t>
            </a:r>
            <a:r>
              <a:rPr lang="en-US" dirty="0"/>
              <a:t> </a:t>
            </a:r>
            <a:r>
              <a:rPr lang="en-US" dirty="0" err="1"/>
              <a:t>qanamasından</a:t>
            </a:r>
            <a:r>
              <a:rPr lang="en-US" dirty="0"/>
              <a:t> </a:t>
            </a:r>
            <a:r>
              <a:rPr lang="en-US" dirty="0" err="1"/>
              <a:t>əziyyət</a:t>
            </a:r>
            <a:r>
              <a:rPr lang="en-US" dirty="0"/>
              <a:t> </a:t>
            </a:r>
            <a:r>
              <a:rPr lang="en-US" dirty="0" err="1"/>
              <a:t>çəkmişdir</a:t>
            </a:r>
            <a:r>
              <a:rPr lang="en-US" dirty="0"/>
              <a:t>. </a:t>
            </a:r>
            <a:r>
              <a:rPr lang="en-US" dirty="0" err="1"/>
              <a:t>Heç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az-Latn-AZ" dirty="0"/>
              <a:t>qalıq</a:t>
            </a:r>
            <a:r>
              <a:rPr lang="en-US" dirty="0"/>
              <a:t> </a:t>
            </a:r>
            <a:r>
              <a:rPr lang="en-US" dirty="0" err="1"/>
              <a:t>vermədən</a:t>
            </a:r>
            <a:r>
              <a:rPr lang="en-US" dirty="0"/>
              <a:t> </a:t>
            </a:r>
            <a:r>
              <a:rPr lang="en-US" dirty="0" err="1"/>
              <a:t>sağaldılar</a:t>
            </a:r>
            <a:endParaRPr lang="az-Latn-AZ" dirty="0"/>
          </a:p>
          <a:p>
            <a:pPr marL="0" indent="0">
              <a:buNone/>
            </a:pPr>
            <a:endParaRPr lang="az-Latn-AZ" b="1" dirty="0"/>
          </a:p>
          <a:p>
            <a:pPr marL="0" indent="0">
              <a:buNone/>
            </a:pPr>
            <a:r>
              <a:rPr lang="en-US" b="1" u="sng" dirty="0"/>
              <a:t>70 </a:t>
            </a:r>
            <a:r>
              <a:rPr lang="en-US" b="1" u="sng" dirty="0" err="1"/>
              <a:t>yaşdan</a:t>
            </a:r>
            <a:r>
              <a:rPr lang="en-US" b="1" u="sng" dirty="0"/>
              <a:t> </a:t>
            </a:r>
            <a:r>
              <a:rPr lang="en-US" b="1" u="sng" dirty="0" err="1"/>
              <a:t>yuxarı</a:t>
            </a:r>
            <a:r>
              <a:rPr lang="en-US" b="1" u="sng" dirty="0"/>
              <a:t> </a:t>
            </a:r>
            <a:r>
              <a:rPr lang="en-US" b="1" u="sng" dirty="0" err="1"/>
              <a:t>xəstələrdə</a:t>
            </a:r>
            <a:r>
              <a:rPr lang="en-US" b="1" u="sng" dirty="0"/>
              <a:t> </a:t>
            </a:r>
            <a:r>
              <a:rPr lang="en-US" b="1" u="sng" dirty="0" err="1"/>
              <a:t>eyni</a:t>
            </a:r>
            <a:r>
              <a:rPr lang="en-US" b="1" u="sng" dirty="0"/>
              <a:t> </a:t>
            </a:r>
            <a:r>
              <a:rPr lang="en-US" b="1" u="sng" dirty="0" err="1"/>
              <a:t>vaxtda</a:t>
            </a:r>
            <a:r>
              <a:rPr lang="en-US" b="1" u="sng" dirty="0"/>
              <a:t> CMP, </a:t>
            </a:r>
            <a:r>
              <a:rPr lang="en-US" b="1" u="sng" dirty="0" err="1"/>
              <a:t>əsas</a:t>
            </a:r>
            <a:r>
              <a:rPr lang="en-US" b="1" u="sng" dirty="0"/>
              <a:t> </a:t>
            </a:r>
            <a:r>
              <a:rPr lang="en-US" b="1" u="sng" dirty="0" err="1"/>
              <a:t>ürək</a:t>
            </a:r>
            <a:r>
              <a:rPr lang="en-US" b="1" u="sng" dirty="0"/>
              <a:t> </a:t>
            </a:r>
            <a:r>
              <a:rPr lang="en-US" b="1" u="sng" dirty="0" err="1"/>
              <a:t>prosedurunun</a:t>
            </a:r>
            <a:r>
              <a:rPr lang="en-US" b="1" u="sng" dirty="0"/>
              <a:t> </a:t>
            </a:r>
            <a:r>
              <a:rPr lang="en-US" b="1" u="sng" dirty="0" err="1"/>
              <a:t>əlavə</a:t>
            </a:r>
            <a:r>
              <a:rPr lang="en-US" b="1" u="sng" dirty="0"/>
              <a:t> </a:t>
            </a:r>
            <a:r>
              <a:rPr lang="en-US" b="1" u="sng" dirty="0" err="1"/>
              <a:t>mürəkkəbliyinə</a:t>
            </a:r>
            <a:r>
              <a:rPr lang="en-US" b="1" u="sng" dirty="0"/>
              <a:t> </a:t>
            </a:r>
            <a:r>
              <a:rPr lang="en-US" b="1" u="sng" dirty="0" err="1"/>
              <a:t>baxmayaraq</a:t>
            </a:r>
            <a:r>
              <a:rPr lang="en-US" b="1" u="sng" dirty="0"/>
              <a:t>, </a:t>
            </a:r>
            <a:r>
              <a:rPr lang="en-US" b="1" u="sng" dirty="0" err="1"/>
              <a:t>cərrahi</a:t>
            </a:r>
            <a:r>
              <a:rPr lang="en-US" b="1" u="sng" dirty="0"/>
              <a:t> </a:t>
            </a:r>
            <a:r>
              <a:rPr lang="en-US" b="1" u="sng" dirty="0" err="1"/>
              <a:t>riski</a:t>
            </a:r>
            <a:r>
              <a:rPr lang="en-US" b="1" u="sng" dirty="0"/>
              <a:t> </a:t>
            </a:r>
            <a:r>
              <a:rPr lang="en-US" b="1" u="sng" dirty="0" err="1"/>
              <a:t>artırmadan</a:t>
            </a:r>
            <a:r>
              <a:rPr lang="en-US" b="1" u="sng" dirty="0"/>
              <a:t> </a:t>
            </a:r>
            <a:r>
              <a:rPr lang="en-US" b="1" u="sng" dirty="0" err="1"/>
              <a:t>yüksək</a:t>
            </a:r>
            <a:r>
              <a:rPr lang="en-US" b="1" u="sng" dirty="0"/>
              <a:t> sinus </a:t>
            </a:r>
            <a:r>
              <a:rPr lang="en-US" b="1" u="sng" dirty="0" err="1"/>
              <a:t>ritminə</a:t>
            </a:r>
            <a:r>
              <a:rPr lang="en-US" b="1" u="sng" dirty="0"/>
              <a:t> </a:t>
            </a:r>
            <a:r>
              <a:rPr lang="en-US" b="1" u="sng" dirty="0" err="1"/>
              <a:t>çevrilmə</a:t>
            </a:r>
            <a:r>
              <a:rPr lang="en-US" b="1" u="sng" dirty="0"/>
              <a:t> </a:t>
            </a:r>
            <a:r>
              <a:rPr lang="en-US" b="1" u="sng" dirty="0" err="1"/>
              <a:t>sürəti</a:t>
            </a:r>
            <a:r>
              <a:rPr lang="en-US" b="1" u="sng" dirty="0"/>
              <a:t> </a:t>
            </a:r>
            <a:r>
              <a:rPr lang="en-US" b="1" u="sng" dirty="0" err="1"/>
              <a:t>ilə</a:t>
            </a:r>
            <a:r>
              <a:rPr lang="en-US" b="1" u="sng" dirty="0"/>
              <a:t> </a:t>
            </a:r>
            <a:r>
              <a:rPr lang="en-US" b="1" u="sng" dirty="0" err="1"/>
              <a:t>əlaqələndirilə</a:t>
            </a:r>
            <a:r>
              <a:rPr lang="en-US" b="1" u="sng" dirty="0"/>
              <a:t> </a:t>
            </a:r>
            <a:r>
              <a:rPr lang="en-US" b="1" u="sng" dirty="0" err="1"/>
              <a:t>bilər</a:t>
            </a:r>
            <a:r>
              <a:rPr lang="en-US" b="1" u="sng" dirty="0"/>
              <a:t>.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1126323516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0"/>
            <a:ext cx="6840990" cy="149352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1450" y="1493520"/>
            <a:ext cx="7951470" cy="5288504"/>
          </a:xfrm>
          <a:prstGeom prst="rect">
            <a:avLst/>
          </a:prstGeom>
        </p:spPr>
      </p:pic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8122920" y="1997849"/>
            <a:ext cx="4069080" cy="2243455"/>
          </a:xfrm>
        </p:spPr>
        <p:txBody>
          <a:bodyPr>
            <a:normAutofit fontScale="92500"/>
          </a:bodyPr>
          <a:lstStyle/>
          <a:p>
            <a:r>
              <a:rPr lang="az-Latn-AZ" dirty="0"/>
              <a:t>Müxtəlif komorbid xəstəliyi olan </a:t>
            </a:r>
            <a:r>
              <a:rPr lang="tr-TR" dirty="0"/>
              <a:t>6779 x</a:t>
            </a:r>
            <a:r>
              <a:rPr lang="az-Latn-AZ" dirty="0"/>
              <a:t>əstə çalışmaya daxil edilmişdir.</a:t>
            </a:r>
          </a:p>
          <a:p>
            <a:r>
              <a:rPr lang="az-Latn-AZ" dirty="0"/>
              <a:t>LAAC keçirmiş 80 yaş üzəri xəstələr </a:t>
            </a:r>
            <a:r>
              <a:rPr lang="en-US" dirty="0"/>
              <a:t>&gt;</a:t>
            </a:r>
            <a:r>
              <a:rPr lang="az-Latn-AZ" dirty="0"/>
              <a:t>30</a:t>
            </a:r>
            <a:r>
              <a:rPr lang="en-US" dirty="0"/>
              <a:t> % </a:t>
            </a:r>
            <a:r>
              <a:rPr lang="az-Latn-AZ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920" y="6572756"/>
            <a:ext cx="4069080" cy="20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53321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9050" y="1475036"/>
            <a:ext cx="5181600" cy="3916680"/>
          </a:xfrm>
        </p:spPr>
        <p:txBody>
          <a:bodyPr>
            <a:normAutofit fontScale="77500" lnSpcReduction="20000"/>
          </a:bodyPr>
          <a:lstStyle/>
          <a:p>
            <a:r>
              <a:rPr lang="az-Latn-AZ" dirty="0"/>
              <a:t>Ümumi kohort yüksək komorbidlik yükü ilə təqdim edildi.</a:t>
            </a:r>
          </a:p>
          <a:p>
            <a:r>
              <a:rPr lang="en-US" dirty="0"/>
              <a:t>LAAC </a:t>
            </a:r>
            <a:r>
              <a:rPr lang="en-US" dirty="0" err="1"/>
              <a:t>keçirən</a:t>
            </a:r>
            <a:r>
              <a:rPr lang="en-US" dirty="0"/>
              <a:t> ≥80 </a:t>
            </a:r>
            <a:r>
              <a:rPr lang="en-US" dirty="0" err="1"/>
              <a:t>yaşlı</a:t>
            </a:r>
            <a:r>
              <a:rPr lang="en-US" dirty="0"/>
              <a:t> </a:t>
            </a:r>
            <a:r>
              <a:rPr lang="en-US" dirty="0" err="1"/>
              <a:t>xəstələri</a:t>
            </a:r>
            <a:r>
              <a:rPr lang="az-Latn-AZ" dirty="0"/>
              <a:t> </a:t>
            </a:r>
            <a:r>
              <a:rPr lang="en-US" dirty="0" err="1"/>
              <a:t>ilə</a:t>
            </a:r>
            <a:r>
              <a:rPr lang="en-US" dirty="0"/>
              <a:t> &lt;80 </a:t>
            </a:r>
            <a:r>
              <a:rPr lang="en-US" dirty="0" err="1"/>
              <a:t>yaş</a:t>
            </a:r>
            <a:r>
              <a:rPr lang="az-Latn-AZ" dirty="0"/>
              <a:t> </a:t>
            </a:r>
            <a:r>
              <a:rPr lang="en-US" dirty="0" err="1"/>
              <a:t>müqayisədə</a:t>
            </a:r>
            <a:r>
              <a:rPr lang="en-US" dirty="0"/>
              <a:t> </a:t>
            </a:r>
            <a:r>
              <a:rPr lang="en-US" dirty="0" err="1"/>
              <a:t>xəstəxanadaxili</a:t>
            </a:r>
            <a:r>
              <a:rPr lang="en-US" dirty="0"/>
              <a:t> </a:t>
            </a:r>
            <a:r>
              <a:rPr lang="tr-TR" dirty="0"/>
              <a:t> major kompl</a:t>
            </a:r>
            <a:r>
              <a:rPr lang="az-Latn-AZ" dirty="0"/>
              <a:t>ikasyon </a:t>
            </a:r>
            <a:r>
              <a:rPr lang="en-US" dirty="0" err="1"/>
              <a:t>nisbətləri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yüksək</a:t>
            </a:r>
            <a:r>
              <a:rPr lang="en-US" dirty="0"/>
              <a:t> </a:t>
            </a:r>
            <a:r>
              <a:rPr lang="en-US" dirty="0" err="1"/>
              <a:t>idi</a:t>
            </a:r>
            <a:r>
              <a:rPr lang="az-Latn-AZ" dirty="0"/>
              <a:t>.</a:t>
            </a:r>
          </a:p>
          <a:p>
            <a:r>
              <a:rPr lang="en-US" dirty="0"/>
              <a:t>≥80 </a:t>
            </a:r>
            <a:r>
              <a:rPr lang="en-US" dirty="0" err="1"/>
              <a:t>konjestif</a:t>
            </a:r>
            <a:r>
              <a:rPr lang="en-US" dirty="0"/>
              <a:t> </a:t>
            </a:r>
            <a:r>
              <a:rPr lang="en-US" dirty="0" err="1"/>
              <a:t>ürək</a:t>
            </a:r>
            <a:r>
              <a:rPr lang="en-US" dirty="0"/>
              <a:t> </a:t>
            </a:r>
            <a:r>
              <a:rPr lang="en-US" dirty="0" err="1"/>
              <a:t>çatışmazlığı</a:t>
            </a:r>
            <a:r>
              <a:rPr lang="en-US" dirty="0"/>
              <a:t> (≈2 </a:t>
            </a:r>
            <a:r>
              <a:rPr lang="en-US" dirty="0" err="1"/>
              <a:t>dəfə</a:t>
            </a:r>
            <a:r>
              <a:rPr lang="en-US" dirty="0"/>
              <a:t>), </a:t>
            </a:r>
            <a:r>
              <a:rPr lang="en-US" dirty="0" err="1"/>
              <a:t>diabet</a:t>
            </a:r>
            <a:r>
              <a:rPr lang="en-US" dirty="0"/>
              <a:t> (≈1,5 </a:t>
            </a:r>
            <a:r>
              <a:rPr lang="en-US" dirty="0" err="1"/>
              <a:t>dəfə</a:t>
            </a:r>
            <a:r>
              <a:rPr lang="en-US" dirty="0"/>
              <a:t>),</a:t>
            </a:r>
            <a:r>
              <a:rPr lang="en-US" dirty="0" err="1"/>
              <a:t>böyrək</a:t>
            </a:r>
            <a:r>
              <a:rPr lang="en-US" dirty="0"/>
              <a:t> </a:t>
            </a:r>
            <a:r>
              <a:rPr lang="en-US" dirty="0" err="1"/>
              <a:t>xəstəliyi</a:t>
            </a:r>
            <a:r>
              <a:rPr lang="en-US" dirty="0"/>
              <a:t> (2,6 </a:t>
            </a:r>
            <a:r>
              <a:rPr lang="en-US" dirty="0" err="1"/>
              <a:t>dəfə</a:t>
            </a:r>
            <a:r>
              <a:rPr lang="en-US" dirty="0"/>
              <a:t>), </a:t>
            </a:r>
            <a:r>
              <a:rPr lang="en-US" dirty="0" err="1"/>
              <a:t>anemiya</a:t>
            </a:r>
            <a:r>
              <a:rPr lang="en-US" dirty="0"/>
              <a:t> (≈2,7 </a:t>
            </a:r>
            <a:r>
              <a:rPr lang="en-US" dirty="0" err="1"/>
              <a:t>dəfə</a:t>
            </a:r>
            <a:r>
              <a:rPr lang="en-US" dirty="0"/>
              <a:t>) </a:t>
            </a:r>
            <a:r>
              <a:rPr lang="en-US" dirty="0" err="1"/>
              <a:t>və</a:t>
            </a:r>
            <a:r>
              <a:rPr lang="en-US" dirty="0"/>
              <a:t> dementia (≈5 </a:t>
            </a:r>
            <a:r>
              <a:rPr lang="en-US" dirty="0" err="1"/>
              <a:t>dəfə</a:t>
            </a:r>
            <a:r>
              <a:rPr lang="en-US" dirty="0"/>
              <a:t>)</a:t>
            </a:r>
            <a:r>
              <a:rPr lang="az-Latn-AZ" dirty="0"/>
              <a:t> ağırlaşma riskini artırdı.</a:t>
            </a:r>
          </a:p>
          <a:p>
            <a:r>
              <a:rPr lang="en-US" dirty="0"/>
              <a:t>&lt;80 </a:t>
            </a:r>
            <a:r>
              <a:rPr lang="en-US" dirty="0" err="1"/>
              <a:t>yaş</a:t>
            </a:r>
            <a:r>
              <a:rPr lang="az-Latn-AZ" dirty="0"/>
              <a:t> </a:t>
            </a:r>
            <a:r>
              <a:rPr lang="en-US" dirty="0" err="1"/>
              <a:t>xəstələrdə</a:t>
            </a:r>
            <a:r>
              <a:rPr lang="tr-TR" dirty="0"/>
              <a:t> </a:t>
            </a:r>
            <a:r>
              <a:rPr lang="en-US" dirty="0" err="1"/>
              <a:t>xəstəxanada</a:t>
            </a:r>
            <a:r>
              <a:rPr lang="en-US" dirty="0"/>
              <a:t> MAE </a:t>
            </a:r>
            <a:r>
              <a:rPr lang="en-US" dirty="0" err="1"/>
              <a:t>riski</a:t>
            </a:r>
            <a:r>
              <a:rPr lang="en-US" dirty="0"/>
              <a:t> </a:t>
            </a:r>
            <a:r>
              <a:rPr lang="en-US" dirty="0" err="1"/>
              <a:t>qadınlar</a:t>
            </a:r>
            <a:r>
              <a:rPr lang="en-US" dirty="0"/>
              <a:t> (≈1,4 </a:t>
            </a:r>
            <a:r>
              <a:rPr lang="en-US" dirty="0" err="1"/>
              <a:t>dəfə</a:t>
            </a:r>
            <a:r>
              <a:rPr lang="en-US" dirty="0"/>
              <a:t>), </a:t>
            </a:r>
            <a:r>
              <a:rPr lang="en-US" dirty="0" err="1"/>
              <a:t>şəkərli</a:t>
            </a:r>
            <a:r>
              <a:rPr lang="en-US" dirty="0"/>
              <a:t> </a:t>
            </a:r>
            <a:r>
              <a:rPr lang="en-US" dirty="0" err="1"/>
              <a:t>diabet</a:t>
            </a:r>
            <a:r>
              <a:rPr lang="en-US" dirty="0"/>
              <a:t> </a:t>
            </a:r>
            <a:r>
              <a:rPr lang="en-US" dirty="0" err="1"/>
              <a:t>xəstələri</a:t>
            </a:r>
            <a:r>
              <a:rPr lang="en-US" dirty="0"/>
              <a:t>(≈1,3 </a:t>
            </a:r>
            <a:r>
              <a:rPr lang="en-US" dirty="0" err="1"/>
              <a:t>dəfə</a:t>
            </a:r>
            <a:r>
              <a:rPr lang="en-US" dirty="0"/>
              <a:t>), </a:t>
            </a:r>
            <a:r>
              <a:rPr lang="en-US" dirty="0" err="1"/>
              <a:t>böyrək</a:t>
            </a:r>
            <a:r>
              <a:rPr lang="en-US" dirty="0"/>
              <a:t> </a:t>
            </a:r>
            <a:r>
              <a:rPr lang="en-US" dirty="0" err="1"/>
              <a:t>xəstəliyi</a:t>
            </a:r>
            <a:r>
              <a:rPr lang="en-US" dirty="0"/>
              <a:t> (≈2,6 </a:t>
            </a:r>
            <a:r>
              <a:rPr lang="en-US" dirty="0" err="1"/>
              <a:t>dəfə</a:t>
            </a:r>
            <a:r>
              <a:rPr lang="en-US" dirty="0"/>
              <a:t>), </a:t>
            </a:r>
            <a:r>
              <a:rPr lang="en-US" dirty="0" err="1"/>
              <a:t>anemiya</a:t>
            </a:r>
            <a:r>
              <a:rPr lang="en-US" dirty="0"/>
              <a:t> (≈2 </a:t>
            </a:r>
            <a:r>
              <a:rPr lang="en-US" dirty="0" err="1"/>
              <a:t>dəfə</a:t>
            </a:r>
            <a:r>
              <a:rPr lang="en-US" dirty="0"/>
              <a:t>),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dislipidemiya</a:t>
            </a:r>
            <a:r>
              <a:rPr lang="en-US" dirty="0"/>
              <a:t> (1,2 </a:t>
            </a:r>
            <a:r>
              <a:rPr lang="en-US" dirty="0" err="1"/>
              <a:t>dəfə</a:t>
            </a:r>
            <a:r>
              <a:rPr lang="en-US" dirty="0"/>
              <a:t>)</a:t>
            </a:r>
            <a:r>
              <a:rPr lang="az-Latn-AZ" dirty="0"/>
              <a:t> ağırlaşma riskini artırdı.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8752"/>
            <a:ext cx="6934200" cy="6849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675" y="323850"/>
            <a:ext cx="619125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78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00BAA-6BCE-4A4B-8F46-2A3918E5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YEKUN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01EDD-9A1F-44B2-A6A0-5C10730D3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Ya</a:t>
            </a:r>
            <a:r>
              <a:rPr lang="az-Latn-AZ" dirty="0"/>
              <a:t>şlı və komorbid xəstələrdə AF sıxlığı ən yüksəkdir</a:t>
            </a:r>
          </a:p>
          <a:p>
            <a:r>
              <a:rPr lang="az-Latn-AZ" dirty="0"/>
              <a:t> Komorbid halları multidisiplinar dəyərləndirmək lazımdır</a:t>
            </a:r>
          </a:p>
          <a:p>
            <a:r>
              <a:rPr lang="az-Latn-AZ" dirty="0"/>
              <a:t>Mütləq qanaxma riski daşıyan xəstələrdən başqa hallarda antikoaqulyasiyadan qaçmamaq lazımdır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85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98" y="508000"/>
            <a:ext cx="9414745" cy="5668963"/>
          </a:xfrm>
        </p:spPr>
      </p:pic>
    </p:spTree>
    <p:extLst>
      <p:ext uri="{BB962C8B-B14F-4D97-AF65-F5344CB8AC3E}">
        <p14:creationId xmlns:p14="http://schemas.microsoft.com/office/powerpoint/2010/main" val="137532541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829" y="0"/>
            <a:ext cx="7826829" cy="914400"/>
          </a:xfrm>
        </p:spPr>
        <p:txBody>
          <a:bodyPr>
            <a:normAutofit fontScale="90000"/>
          </a:bodyPr>
          <a:lstStyle/>
          <a:p>
            <a:r>
              <a:rPr lang="az-Latn-AZ" b="1" dirty="0">
                <a:latin typeface="+mn-lt"/>
              </a:rPr>
              <a:t>AF ilə yanaşı komorbid xəstəliklər 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914400"/>
            <a:ext cx="8869680" cy="5943600"/>
          </a:xfrm>
        </p:spPr>
      </p:pic>
    </p:spTree>
    <p:extLst>
      <p:ext uri="{BB962C8B-B14F-4D97-AF65-F5344CB8AC3E}">
        <p14:creationId xmlns:p14="http://schemas.microsoft.com/office/powerpoint/2010/main" val="245092604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7417" cy="323549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554" y="226723"/>
            <a:ext cx="2740547" cy="33191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08" y="3634023"/>
            <a:ext cx="2468590" cy="33121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322" y="88160"/>
            <a:ext cx="2972526" cy="30591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648" y="4056386"/>
            <a:ext cx="2191467" cy="24674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633" y="3545846"/>
            <a:ext cx="2544468" cy="297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7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9942" y="365125"/>
            <a:ext cx="8363857" cy="1325563"/>
          </a:xfrm>
        </p:spPr>
        <p:txBody>
          <a:bodyPr/>
          <a:lstStyle/>
          <a:p>
            <a:r>
              <a:rPr lang="az-Latn-AZ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Antikoaqulyasiya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z-Latn-AZ" dirty="0"/>
              <a:t>Cha2DS2-VASc- 1 antikoaqulyant/ aspirin </a:t>
            </a:r>
          </a:p>
          <a:p>
            <a:r>
              <a:rPr lang="az-Latn-AZ" dirty="0"/>
              <a:t>CHA2DS-VASc </a:t>
            </a:r>
            <a:r>
              <a:rPr lang="en-US" dirty="0"/>
              <a:t>&gt; 2 OAC</a:t>
            </a:r>
          </a:p>
          <a:p>
            <a:r>
              <a:rPr lang="en-US" dirty="0" err="1"/>
              <a:t>Trombemboliyadan</a:t>
            </a:r>
            <a:r>
              <a:rPr lang="en-US" dirty="0"/>
              <a:t> </a:t>
            </a:r>
            <a:r>
              <a:rPr lang="en-US" dirty="0" err="1"/>
              <a:t>qorumaq</a:t>
            </a:r>
            <a:r>
              <a:rPr lang="en-US" dirty="0"/>
              <a:t> </a:t>
            </a:r>
            <a:r>
              <a:rPr lang="az-Latn-AZ" dirty="0"/>
              <a:t>üçün hədəf İNR 2-3</a:t>
            </a:r>
          </a:p>
          <a:p>
            <a:r>
              <a:rPr lang="en-US" dirty="0"/>
              <a:t>Japanese Circulation Society</a:t>
            </a:r>
            <a:r>
              <a:rPr lang="az-Latn-AZ" dirty="0"/>
              <a:t> (JCS) </a:t>
            </a:r>
            <a:r>
              <a:rPr lang="en-US" dirty="0"/>
              <a:t>&gt; 70 </a:t>
            </a:r>
            <a:r>
              <a:rPr lang="en-US" dirty="0" err="1"/>
              <a:t>ya</a:t>
            </a:r>
            <a:r>
              <a:rPr lang="az-Latn-AZ" dirty="0"/>
              <a:t>ş non-valvulyar AF-də hədəf İNR dəyəri 1,6-2,6 tövsiyyə edir</a:t>
            </a:r>
          </a:p>
          <a:p>
            <a:r>
              <a:rPr lang="az-Latn-AZ" dirty="0">
                <a:cs typeface="Times New Roman" panose="02020603050405020304" pitchFamily="18" charset="0"/>
              </a:rPr>
              <a:t>VKA – serum albumin dəyəri ilə əlaqəlidir. </a:t>
            </a:r>
          </a:p>
          <a:p>
            <a:r>
              <a:rPr lang="az-Latn-AZ" dirty="0">
                <a:cs typeface="Times New Roman" panose="02020603050405020304" pitchFamily="18" charset="0"/>
              </a:rPr>
              <a:t>Yaşla əlaqədar albumin azalır ( VKA overdose təsir).</a:t>
            </a:r>
          </a:p>
          <a:p>
            <a:endParaRPr lang="az-Latn-AZ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https://www.ncbi.nlm.nih.gov/pmc/articles/PMC4630199/</a:t>
            </a:r>
            <a:br>
              <a:rPr lang="en-US" dirty="0"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07177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7AA77-8CB8-48A6-9DF5-D4D77A79C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310"/>
            <a:ext cx="10515600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Warfarin</a:t>
            </a:r>
            <a:r>
              <a:rPr lang="az-Latn-A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 Aspirin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BDEBDF-F8B9-4467-A5B3-D9F809728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96229"/>
            <a:ext cx="10515600" cy="2157580"/>
          </a:xfrm>
        </p:spPr>
        <p:txBody>
          <a:bodyPr/>
          <a:lstStyle/>
          <a:p>
            <a:endParaRPr lang="az-Latn-AZ" dirty="0"/>
          </a:p>
          <a:p>
            <a:r>
              <a:rPr lang="az-Lat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BAFTA tətqiqatı və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çalışmanın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AFI meta-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analizine</a:t>
            </a:r>
            <a:r>
              <a:rPr lang="az-Lat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əsasən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az-Lat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 yaş xəstələrdə belə, insultun profilaktikasında artmış qanama riskinə baxmayaraq, antikoaqulya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siya</a:t>
            </a:r>
            <a:r>
              <a:rPr lang="az-Lat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antitrombositar terapiyadan daha üstündür.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449A703-1333-45D2-A2C5-042139FD3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377781"/>
              </p:ext>
            </p:extLst>
          </p:nvPr>
        </p:nvGraphicFramePr>
        <p:xfrm>
          <a:off x="556590" y="1322730"/>
          <a:ext cx="10797210" cy="2712720"/>
        </p:xfrm>
        <a:graphic>
          <a:graphicData uri="http://schemas.openxmlformats.org/drawingml/2006/table">
            <a:tbl>
              <a:tblPr/>
              <a:tblGrid>
                <a:gridCol w="1799535">
                  <a:extLst>
                    <a:ext uri="{9D8B030D-6E8A-4147-A177-3AD203B41FA5}">
                      <a16:colId xmlns:a16="http://schemas.microsoft.com/office/drawing/2014/main" val="478700024"/>
                    </a:ext>
                  </a:extLst>
                </a:gridCol>
                <a:gridCol w="1799535">
                  <a:extLst>
                    <a:ext uri="{9D8B030D-6E8A-4147-A177-3AD203B41FA5}">
                      <a16:colId xmlns:a16="http://schemas.microsoft.com/office/drawing/2014/main" val="123367445"/>
                    </a:ext>
                  </a:extLst>
                </a:gridCol>
                <a:gridCol w="1799535">
                  <a:extLst>
                    <a:ext uri="{9D8B030D-6E8A-4147-A177-3AD203B41FA5}">
                      <a16:colId xmlns:a16="http://schemas.microsoft.com/office/drawing/2014/main" val="3986231275"/>
                    </a:ext>
                  </a:extLst>
                </a:gridCol>
                <a:gridCol w="1799535">
                  <a:extLst>
                    <a:ext uri="{9D8B030D-6E8A-4147-A177-3AD203B41FA5}">
                      <a16:colId xmlns:a16="http://schemas.microsoft.com/office/drawing/2014/main" val="3539978719"/>
                    </a:ext>
                  </a:extLst>
                </a:gridCol>
                <a:gridCol w="1799535">
                  <a:extLst>
                    <a:ext uri="{9D8B030D-6E8A-4147-A177-3AD203B41FA5}">
                      <a16:colId xmlns:a16="http://schemas.microsoft.com/office/drawing/2014/main" val="3984968643"/>
                    </a:ext>
                  </a:extLst>
                </a:gridCol>
                <a:gridCol w="1799535">
                  <a:extLst>
                    <a:ext uri="{9D8B030D-6E8A-4147-A177-3AD203B41FA5}">
                      <a16:colId xmlns:a16="http://schemas.microsoft.com/office/drawing/2014/main" val="7366795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az-Latn-A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Tədqiqat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, aspirin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Aspirində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az-Latn-A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insult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dərəcəsi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(%/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Antikoaqulyant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Antikoaqulyantla nisbi riskin azaldılması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il üçün NNT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966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 Investigators (2002)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5,9%/il </a:t>
                      </a:r>
                      <a:r>
                        <a:rPr lang="en-US" sz="2000" b="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Varfarin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0.37 </a:t>
                      </a:r>
                      <a:r>
                        <a:rPr lang="ru-RU" sz="2000" b="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14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BAFTA (2007)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4,9%/il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Varfarin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0.52 </a:t>
                      </a:r>
                      <a:r>
                        <a:rPr lang="ru-RU" sz="2000" b="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281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01593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984"/>
            <a:ext cx="7640732" cy="51735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440623"/>
            <a:ext cx="6096000" cy="5005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406" y="1440623"/>
            <a:ext cx="6842760" cy="50130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0"/>
            <a:ext cx="4772025" cy="1371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81" y="6453630"/>
            <a:ext cx="5606039" cy="40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77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1896</Words>
  <Application>Microsoft Office PowerPoint</Application>
  <PresentationFormat>Widescreen</PresentationFormat>
  <Paragraphs>186</Paragraphs>
  <Slides>39</Slides>
  <Notes>2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acumin-pro</vt:lpstr>
      <vt:lpstr>Arial</vt:lpstr>
      <vt:lpstr>Calibri</vt:lpstr>
      <vt:lpstr>Calibri Light</vt:lpstr>
      <vt:lpstr>Cambria</vt:lpstr>
      <vt:lpstr>Times New Roman</vt:lpstr>
      <vt:lpstr>Тема Office</vt:lpstr>
      <vt:lpstr>Komorbid və çox yaşlı xəstələrdə qulaqcıq fibrilyasiyası</vt:lpstr>
      <vt:lpstr>Yaşlı və komorbid AF xəstələrin idarəsində məqsəd</vt:lpstr>
      <vt:lpstr>PowerPoint Presentation</vt:lpstr>
      <vt:lpstr>PowerPoint Presentation</vt:lpstr>
      <vt:lpstr>AF ilə yanaşı komorbid xəstəliklər </vt:lpstr>
      <vt:lpstr>PowerPoint Presentation</vt:lpstr>
      <vt:lpstr>Antikoaqulyasiya</vt:lpstr>
      <vt:lpstr>Warfarin vs Aspirin</vt:lpstr>
      <vt:lpstr>PowerPoint Presentation</vt:lpstr>
      <vt:lpstr>Yaşlılarda qanaxma riskini artıran amillər </vt:lpstr>
      <vt:lpstr>Yaşlı xəstələrdə Warfarin dozaları</vt:lpstr>
      <vt:lpstr>PowerPoint Presentation</vt:lpstr>
      <vt:lpstr>YOAK-ların əsas farmakoloji xüsusiyyətləri</vt:lpstr>
      <vt:lpstr>YOAK-lar ilə əsas tədqiqatlar</vt:lpstr>
      <vt:lpstr>PowerPoint Presentation</vt:lpstr>
      <vt:lpstr>Dabigatran vs Warfarin</vt:lpstr>
      <vt:lpstr>Dabigatran vs Warfarin</vt:lpstr>
      <vt:lpstr>Rivaroksaban vs Warfarin</vt:lpstr>
      <vt:lpstr>Rivaroksaban vs Warfarin</vt:lpstr>
      <vt:lpstr>Apiksaban vs Warfarin</vt:lpstr>
      <vt:lpstr>Apiksaban vs Warfarin</vt:lpstr>
      <vt:lpstr>Edoksaban vs Warfarin</vt:lpstr>
      <vt:lpstr>Edoksaban vs Warfarin</vt:lpstr>
      <vt:lpstr>Doza azaltma kriteriyalarına sahib xəstələrdə həm apiksaban həm də edoksaban klinik net fayda göstərməkdədir. </vt:lpstr>
      <vt:lpstr>Yaşlılarda YOAK'larda Gastrointestinal Qanamaları </vt:lpstr>
      <vt:lpstr>Yaşlılarda YOAK'larda Beyin Qanamaları </vt:lpstr>
      <vt:lpstr>Müxtəlif komorbiditeleri olan yaşlılarda oral antikoaqulyantların seçimi</vt:lpstr>
      <vt:lpstr>Kreatinin klirensi əsasında atrial fibrilasiya zamanı YOAK-ların dozası </vt:lpstr>
      <vt:lpstr>PowerPoint Presentation</vt:lpstr>
      <vt:lpstr>Xəstənin xüsusiyyətlərinə və ya üstünlüklərinə uyğun olaraq AF-də insultun qarşısının alınması üçün YOAK seçimi</vt:lpstr>
      <vt:lpstr>Qaraciyər çatışmazlığı zamanı AF idarə olunması</vt:lpstr>
      <vt:lpstr>Qaraciyər xəstəlikləri zamanı antikoaqulyasiya </vt:lpstr>
      <vt:lpstr>PowerPoint Presentation</vt:lpstr>
      <vt:lpstr>PowerPoint Presentation</vt:lpstr>
      <vt:lpstr>Cox MAZE proseduru- radyofrekans və krioablasiya</vt:lpstr>
      <vt:lpstr>Nəticə</vt:lpstr>
      <vt:lpstr>PowerPoint Presentation</vt:lpstr>
      <vt:lpstr>PowerPoint Presentation</vt:lpstr>
      <vt:lpstr>YEKUN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Dell</cp:lastModifiedBy>
  <cp:revision>152</cp:revision>
  <dcterms:created xsi:type="dcterms:W3CDTF">2022-04-19T22:49:13Z</dcterms:created>
  <dcterms:modified xsi:type="dcterms:W3CDTF">2022-09-25T05:37:19Z</dcterms:modified>
</cp:coreProperties>
</file>